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9" r:id="rId1"/>
    <p:sldMasterId id="2147483670" r:id="rId2"/>
    <p:sldMasterId id="2147483682" r:id="rId3"/>
    <p:sldMasterId id="2147483694" r:id="rId4"/>
    <p:sldMasterId id="2147483706" r:id="rId5"/>
    <p:sldMasterId id="2147483719" r:id="rId6"/>
  </p:sldMasterIdLst>
  <p:notesMasterIdLst>
    <p:notesMasterId r:id="rId35"/>
  </p:notesMasterIdLst>
  <p:sldIdLst>
    <p:sldId id="256" r:id="rId7"/>
    <p:sldId id="283" r:id="rId8"/>
    <p:sldId id="284" r:id="rId9"/>
    <p:sldId id="285" r:id="rId10"/>
    <p:sldId id="286" r:id="rId11"/>
    <p:sldId id="287" r:id="rId12"/>
    <p:sldId id="288" r:id="rId13"/>
    <p:sldId id="295" r:id="rId14"/>
    <p:sldId id="261" r:id="rId15"/>
    <p:sldId id="289" r:id="rId16"/>
    <p:sldId id="296" r:id="rId17"/>
    <p:sldId id="273" r:id="rId18"/>
    <p:sldId id="269" r:id="rId19"/>
    <p:sldId id="271" r:id="rId20"/>
    <p:sldId id="290" r:id="rId21"/>
    <p:sldId id="275" r:id="rId22"/>
    <p:sldId id="276" r:id="rId23"/>
    <p:sldId id="291" r:id="rId24"/>
    <p:sldId id="293" r:id="rId25"/>
    <p:sldId id="297" r:id="rId26"/>
    <p:sldId id="265" r:id="rId27"/>
    <p:sldId id="277" r:id="rId28"/>
    <p:sldId id="266" r:id="rId29"/>
    <p:sldId id="279" r:id="rId30"/>
    <p:sldId id="278" r:id="rId31"/>
    <p:sldId id="280" r:id="rId32"/>
    <p:sldId id="281" r:id="rId33"/>
    <p:sldId id="282" r:id="rId34"/>
  </p:sldIdLst>
  <p:sldSz cx="9144000" cy="5143500" type="screen16x9"/>
  <p:notesSz cx="6858000" cy="9144000"/>
  <p:embeddedFontLst>
    <p:embeddedFont>
      <p:font typeface="IBM Plex Mono" panose="020B0604020202020204" charset="-52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  <p:embeddedFont>
      <p:font typeface="XO Oriel" panose="020B0604030202020204" pitchFamily="34" charset="0"/>
      <p:regular r:id="rId48"/>
      <p:bold r:id="rId49"/>
      <p:italic r:id="rId50"/>
      <p:boldItalic r:id="rId51"/>
    </p:embeddedFont>
    <p:embeddedFont>
      <p:font typeface="Corbel" panose="020B0503020204020204" pitchFamily="34" charset="0"/>
      <p:regular r:id="rId52"/>
      <p:bold r:id="rId53"/>
      <p:italic r:id="rId54"/>
      <p:boldItalic r:id="rId55"/>
    </p:embeddedFont>
    <p:embeddedFont>
      <p:font typeface="DejaVu Sans" panose="020B0603030804020204" pitchFamily="34" charset="0"/>
      <p:regular r:id="rId56"/>
      <p:bold r:id="rId57"/>
      <p:italic r:id="rId58"/>
      <p:boldItalic r:id="rId59"/>
    </p:embeddedFont>
    <p:embeddedFont>
      <p:font typeface="MS UI Gothic" panose="020B0600070205080204" pitchFamily="34" charset="-128"/>
      <p:regular r:id="rId60"/>
    </p:embeddedFont>
    <p:embeddedFont>
      <p:font typeface="Wingdings 2" panose="05020102010507070707" pitchFamily="18" charset="2"/>
      <p:regular r:id="rId61"/>
    </p:embeddedFont>
    <p:embeddedFont>
      <p:font typeface="Jost Medium" panose="020B0604020202020204" charset="-52"/>
      <p:regular r:id="rId62"/>
      <p:bold r:id="rId63"/>
      <p:italic r:id="rId64"/>
      <p:boldItalic r:id="rId65"/>
    </p:embeddedFont>
    <p:embeddedFont>
      <p:font typeface="Gill Sans MT" panose="020B0502020104020203" pitchFamily="34" charset="0"/>
      <p:regular r:id="rId66"/>
      <p:bold r:id="rId67"/>
      <p:italic r:id="rId68"/>
      <p:boldItalic r:id="rId69"/>
    </p:embeddedFont>
    <p:embeddedFont>
      <p:font typeface="Tinos" panose="02020603050405020304" pitchFamily="18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7">
          <p15:clr>
            <a:srgbClr val="747775"/>
          </p15:clr>
        </p15:guide>
        <p15:guide id="2" pos="5542">
          <p15:clr>
            <a:srgbClr val="747775"/>
          </p15:clr>
        </p15:guide>
        <p15:guide id="3" pos="227">
          <p15:clr>
            <a:srgbClr val="747775"/>
          </p15:clr>
        </p15:guide>
        <p15:guide id="4" orient="horz" pos="1126">
          <p15:clr>
            <a:srgbClr val="747775"/>
          </p15:clr>
        </p15:guide>
        <p15:guide id="5" pos="3175">
          <p15:clr>
            <a:srgbClr val="747775"/>
          </p15:clr>
        </p15:guide>
        <p15:guide id="6" orient="horz" pos="907">
          <p15:clr>
            <a:srgbClr val="747775"/>
          </p15:clr>
        </p15:guide>
        <p15:guide id="7" orient="horz" pos="716">
          <p15:clr>
            <a:srgbClr val="747775"/>
          </p15:clr>
        </p15:guide>
        <p15:guide id="8" orient="horz" pos="3045">
          <p15:clr>
            <a:srgbClr val="747775"/>
          </p15:clr>
        </p15:guide>
        <p15:guide id="9" orient="horz" pos="2025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24"/>
      </p:cViewPr>
      <p:guideLst>
        <p:guide orient="horz" pos="227"/>
        <p:guide orient="horz" pos="1126"/>
        <p:guide orient="horz" pos="907"/>
        <p:guide orient="horz" pos="716"/>
        <p:guide orient="horz" pos="3045"/>
        <p:guide orient="horz" pos="2025"/>
        <p:guide pos="5542"/>
        <p:guide pos="227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4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68" Type="http://schemas.openxmlformats.org/officeDocument/2006/relationships/font" Target="fonts/font33.fntdata"/><Relationship Id="rId76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font" Target="fonts/font3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font" Target="fonts/font26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73" Type="http://schemas.openxmlformats.org/officeDocument/2006/relationships/font" Target="fonts/font3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font" Target="fonts/font34.fntdata"/><Relationship Id="rId77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6.fntdata"/><Relationship Id="rId72" Type="http://schemas.openxmlformats.org/officeDocument/2006/relationships/font" Target="fonts/font3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font" Target="fonts/font32.fntdata"/><Relationship Id="rId20" Type="http://schemas.openxmlformats.org/officeDocument/2006/relationships/slide" Target="slides/slide14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font" Target="fonts/font35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1341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491bc2e46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491bc2e46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124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ce58323ad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3ce58323ad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0366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595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dd0adf2ef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dd0adf2ef4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786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ce58323ad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3ce58323ad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7707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ce58323a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3ce58323a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279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3ce58323a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3ce58323a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279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ce58323ad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3ce58323ad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807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ce58323ad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3ce58323ad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807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ce58323ad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3ce58323ad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807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ce58323ad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3ce58323ad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807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47771da1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347771da1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030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ce58323ad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3ce58323ad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807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dd0adf2ef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dd0adf2ef4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167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dd0adf2ef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dd0adf2ef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6095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dd0adf2ef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dd0adf2ef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239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47771da1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347771da1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229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3ce58323a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3ce58323a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508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3ce58323a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3ce58323a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2331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3ce58323a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3ce58323a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725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7430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155" indent="0" algn="ctr">
              <a:buNone/>
            </a:lvl2pPr>
            <a:lvl3pPr marL="914311" indent="0" algn="ctr">
              <a:buNone/>
            </a:lvl3pPr>
            <a:lvl4pPr marL="1371466" indent="0" algn="ctr">
              <a:buNone/>
            </a:lvl4pPr>
            <a:lvl5pPr marL="1828621" indent="0" algn="ctr">
              <a:buNone/>
            </a:lvl5pPr>
            <a:lvl6pPr marL="2285778" indent="0" algn="ctr">
              <a:buNone/>
            </a:lvl6pPr>
            <a:lvl7pPr marL="2742933" indent="0" algn="ctr">
              <a:buNone/>
            </a:lvl7pPr>
            <a:lvl8pPr marL="3200088" indent="0" algn="ctr">
              <a:buNone/>
            </a:lvl8pPr>
            <a:lvl9pPr marL="3657244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57176" y="1008762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79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27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1" y="-38"/>
            <a:ext cx="68580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8286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4"/>
            <a:ext cx="762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08064" y="205940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89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9" y="205740"/>
            <a:ext cx="7498080" cy="85725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93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2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1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2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54" indent="-274293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1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54" indent="-274293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131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9" y="205740"/>
            <a:ext cx="7498080" cy="85725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85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38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94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055226"/>
            <a:ext cx="3810000" cy="523875"/>
          </a:xfrm>
        </p:spPr>
        <p:txBody>
          <a:bodyPr/>
          <a:lstStyle>
            <a:lvl1pPr marL="45716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26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1" y="800101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31" tIns="274293" rIns="91431" bIns="45716" rtlCol="0" anchor="t">
            <a:normAutofit/>
          </a:bodyPr>
          <a:lstStyle>
            <a:extLst/>
          </a:lstStyle>
          <a:p>
            <a:pPr indent="-283437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 kern="1200">
              <a:solidFill>
                <a:prstClr val="black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31" tIns="274293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6" y="715760"/>
            <a:ext cx="685800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702593"/>
            <a:ext cx="649224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2046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15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6"/>
            <a:ext cx="8520600" cy="1471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00550" y="2199050"/>
            <a:ext cx="8520600" cy="34164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rmAutofit/>
          </a:bodyPr>
          <a:lstStyle>
            <a:lvl1pPr marL="457155" lvl="0" indent="-30477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311" lvl="1" indent="-292072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marL="1371466" lvl="2" indent="-292072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621" lvl="3" indent="-292072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5778" lvl="4" indent="-292072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2933" lvl="5" indent="-292072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088" lvl="6" indent="-292072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244" lvl="7" indent="-292072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399" lvl="8" indent="-292072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1" y="205979"/>
            <a:ext cx="1828800" cy="4388644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5980"/>
            <a:ext cx="55626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45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7430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155" indent="0" algn="ctr">
              <a:buNone/>
            </a:lvl2pPr>
            <a:lvl3pPr marL="914311" indent="0" algn="ctr">
              <a:buNone/>
            </a:lvl3pPr>
            <a:lvl4pPr marL="1371466" indent="0" algn="ctr">
              <a:buNone/>
            </a:lvl4pPr>
            <a:lvl5pPr marL="1828621" indent="0" algn="ctr">
              <a:buNone/>
            </a:lvl5pPr>
            <a:lvl6pPr marL="2285778" indent="0" algn="ctr">
              <a:buNone/>
            </a:lvl6pPr>
            <a:lvl7pPr marL="2742933" indent="0" algn="ctr">
              <a:buNone/>
            </a:lvl7pPr>
            <a:lvl8pPr marL="3200088" indent="0" algn="ctr">
              <a:buNone/>
            </a:lvl8pPr>
            <a:lvl9pPr marL="3657244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57176" y="1008762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63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72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1" y="-38"/>
            <a:ext cx="68580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8286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3"/>
            <a:ext cx="762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08064" y="205940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40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9" y="205740"/>
            <a:ext cx="7498080" cy="85725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374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2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1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2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54" indent="-274293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1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54" indent="-274293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09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9" y="205740"/>
            <a:ext cx="7498080" cy="85725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47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38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80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055226"/>
            <a:ext cx="3810000" cy="523875"/>
          </a:xfrm>
        </p:spPr>
        <p:txBody>
          <a:bodyPr/>
          <a:lstStyle>
            <a:lvl1pPr marL="45716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22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1" y="800101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31" tIns="274293" rIns="91431" bIns="45716" rtlCol="0" anchor="t">
            <a:normAutofit/>
          </a:bodyPr>
          <a:lstStyle>
            <a:extLst/>
          </a:lstStyle>
          <a:p>
            <a:pPr indent="-283437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 kern="1200">
              <a:solidFill>
                <a:prstClr val="black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31" tIns="274293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6" y="715759"/>
            <a:ext cx="685800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702592"/>
            <a:ext cx="649224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950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6"/>
            <a:ext cx="8520600" cy="1471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rmAutofit/>
          </a:bodyPr>
          <a:lstStyle>
            <a:lvl1pPr marL="457155" lvl="0" indent="-31746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11" lvl="1" indent="-30477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466" lvl="2" indent="-30477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621" lvl="3" indent="-30477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778" lvl="4" indent="-30477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933" lvl="5" indent="-30477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088" lvl="6" indent="-30477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244" lvl="7" indent="-30477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399" lvl="8" indent="-30477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rmAutofit/>
          </a:bodyPr>
          <a:lstStyle>
            <a:lvl1pPr marL="457155" lvl="0" indent="-31746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11" lvl="1" indent="-30477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466" lvl="2" indent="-30477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621" lvl="3" indent="-30477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778" lvl="4" indent="-30477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933" lvl="5" indent="-30477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088" lvl="6" indent="-30477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244" lvl="7" indent="-30477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399" lvl="8" indent="-30477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54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1" y="205979"/>
            <a:ext cx="1828800" cy="4388644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5980"/>
            <a:ext cx="55626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90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7430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155" indent="0" algn="ctr">
              <a:buNone/>
            </a:lvl2pPr>
            <a:lvl3pPr marL="914311" indent="0" algn="ctr">
              <a:buNone/>
            </a:lvl3pPr>
            <a:lvl4pPr marL="1371466" indent="0" algn="ctr">
              <a:buNone/>
            </a:lvl4pPr>
            <a:lvl5pPr marL="1828621" indent="0" algn="ctr">
              <a:buNone/>
            </a:lvl5pPr>
            <a:lvl6pPr marL="2285778" indent="0" algn="ctr">
              <a:buNone/>
            </a:lvl6pPr>
            <a:lvl7pPr marL="2742933" indent="0" algn="ctr">
              <a:buNone/>
            </a:lvl7pPr>
            <a:lvl8pPr marL="3200088" indent="0" algn="ctr">
              <a:buNone/>
            </a:lvl8pPr>
            <a:lvl9pPr marL="3657244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57176" y="1008762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04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1" y="-40"/>
            <a:ext cx="68580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8286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1"/>
            <a:ext cx="762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08064" y="205940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82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9" y="205740"/>
            <a:ext cx="7498080" cy="85725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47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2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1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2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54" indent="-274293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1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54" indent="-274293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91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9" y="205740"/>
            <a:ext cx="7498080" cy="85725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47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40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16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055224"/>
            <a:ext cx="3810000" cy="523875"/>
          </a:xfrm>
        </p:spPr>
        <p:txBody>
          <a:bodyPr/>
          <a:lstStyle>
            <a:lvl1pPr marL="45716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23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6"/>
            <a:ext cx="8520600" cy="1471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1" y="800101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31" tIns="274293" rIns="91431" bIns="45716" rtlCol="0" anchor="t">
            <a:normAutofit/>
          </a:bodyPr>
          <a:lstStyle>
            <a:extLst/>
          </a:lstStyle>
          <a:p>
            <a:pPr indent="-283437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 kern="1200">
              <a:solidFill>
                <a:prstClr val="black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31" tIns="274293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6" y="715757"/>
            <a:ext cx="685800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702590"/>
            <a:ext cx="649224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08137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59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1" y="205979"/>
            <a:ext cx="1828800" cy="4388644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5980"/>
            <a:ext cx="55626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30.04.2025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385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275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3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3" y="1203632"/>
            <a:ext cx="8228763" cy="2983113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6018919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173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173" y="1203632"/>
            <a:ext cx="8228763" cy="2983113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12834552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173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172" y="1203632"/>
            <a:ext cx="4015600" cy="2983113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927" y="1203632"/>
            <a:ext cx="4015600" cy="2983113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6203644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173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8162240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173" y="205015"/>
            <a:ext cx="8228763" cy="398148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36525794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173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172" y="1203632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172" y="2761933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927" y="1203632"/>
            <a:ext cx="4015600" cy="2983113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3976601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1" y="555600"/>
            <a:ext cx="2808000" cy="7557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1" y="1389600"/>
            <a:ext cx="2808000" cy="31794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rmAutofit/>
          </a:bodyPr>
          <a:lstStyle>
            <a:lvl1pPr marL="457155" lvl="0" indent="-30477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11" lvl="1" indent="-30477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466" lvl="2" indent="-30477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621" lvl="3" indent="-30477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778" lvl="4" indent="-30477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933" lvl="5" indent="-30477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088" lvl="6" indent="-30477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244" lvl="7" indent="-30477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399" lvl="8" indent="-30477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173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172" y="1203632"/>
            <a:ext cx="4015600" cy="2983113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927" y="1203632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927" y="2761933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34854518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173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172" y="1203632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927" y="1203632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173" y="2761933"/>
            <a:ext cx="8228763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2155256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173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173" y="1203632"/>
            <a:ext cx="8228763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173" y="2761933"/>
            <a:ext cx="8228763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27767678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173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172" y="1203632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927" y="1203632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927" y="2761933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172" y="2761933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30485908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173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173" y="1203632"/>
            <a:ext cx="8228763" cy="2983113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173" y="1203632"/>
            <a:ext cx="8228763" cy="2983113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/>
        </p:blipFill>
        <p:spPr>
          <a:xfrm>
            <a:off x="2079151" y="1203387"/>
            <a:ext cx="4984477" cy="2983113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/>
          <a:stretch/>
        </p:blipFill>
        <p:spPr>
          <a:xfrm>
            <a:off x="2079151" y="1203387"/>
            <a:ext cx="4984477" cy="29831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633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9481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1203631"/>
            <a:ext cx="8228763" cy="2983113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4514420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172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172" y="1203631"/>
            <a:ext cx="8228763" cy="2983113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41976676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172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172" y="1203631"/>
            <a:ext cx="4015600" cy="2983113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927" y="1203631"/>
            <a:ext cx="4015600" cy="2983113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18186588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172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343549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0"/>
            <a:ext cx="6367800" cy="4090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172" y="205014"/>
            <a:ext cx="8228763" cy="398148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2397343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172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172" y="1203631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172" y="2761933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927" y="1203631"/>
            <a:ext cx="4015600" cy="2983113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30398968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172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172" y="1203631"/>
            <a:ext cx="4015600" cy="2983113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927" y="1203631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927" y="2761933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9641842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172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172" y="1203631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927" y="1203631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172" y="2761933"/>
            <a:ext cx="8228763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35168360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172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172" y="1203631"/>
            <a:ext cx="8228763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172" y="2761933"/>
            <a:ext cx="8228763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28399877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172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172" y="1203631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927" y="1203631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927" y="2761933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172" y="2761933"/>
            <a:ext cx="4015600" cy="142285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28564554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172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172" y="1203631"/>
            <a:ext cx="8228763" cy="2983113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172" y="1203631"/>
            <a:ext cx="8228763" cy="2983113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/>
        </p:blipFill>
        <p:spPr>
          <a:xfrm>
            <a:off x="2079151" y="1203386"/>
            <a:ext cx="4984477" cy="2983113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/>
          <a:stretch/>
        </p:blipFill>
        <p:spPr>
          <a:xfrm>
            <a:off x="2079151" y="1203386"/>
            <a:ext cx="4984477" cy="29831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38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6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6"/>
            <a:ext cx="4045200" cy="14823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rmAutofit/>
          </a:bodyPr>
          <a:lstStyle>
            <a:lvl1pPr marL="457155" lvl="0" indent="-30477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914311" lvl="1" indent="-29207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2pPr>
            <a:lvl3pPr marL="1371466" lvl="2" indent="-29207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3pPr>
            <a:lvl4pPr marL="1828621" lvl="3" indent="-29207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4pPr>
            <a:lvl5pPr marL="2285778" lvl="4" indent="-29207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5pPr>
            <a:lvl6pPr marL="2742933" lvl="5" indent="-29207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6pPr>
            <a:lvl7pPr marL="3200088" lvl="6" indent="-29207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7pPr>
            <a:lvl8pPr marL="3657244" lvl="7" indent="-29207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8pPr>
            <a:lvl9pPr marL="4114399" lvl="8" indent="-29207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rmAutofit/>
          </a:bodyPr>
          <a:lstStyle>
            <a:lvl1pPr marL="457155" lvl="0" indent="-30477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311" lvl="1" indent="-292072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marL="1371466" lvl="2" indent="-292072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621" lvl="3" indent="-292072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5778" lvl="4" indent="-292072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2933" lvl="5" indent="-292072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088" lvl="6" indent="-292072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244" lvl="7" indent="-292072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399" lvl="8" indent="-292072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6"/>
            <a:ext cx="8520600" cy="14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Jost Medium"/>
              <a:buNone/>
              <a:defRPr sz="46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t Medium"/>
              <a:buNone/>
              <a:defRPr sz="28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t Medium"/>
              <a:buNone/>
              <a:defRPr sz="28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t Medium"/>
              <a:buNone/>
              <a:defRPr sz="28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t Medium"/>
              <a:buNone/>
              <a:defRPr sz="28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t Medium"/>
              <a:buNone/>
              <a:defRPr sz="28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t Medium"/>
              <a:buNone/>
              <a:defRPr sz="28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t Medium"/>
              <a:buNone/>
              <a:defRPr sz="28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t Medium"/>
              <a:buNone/>
              <a:defRPr sz="2800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0550" y="21990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t" anchorCtr="0">
            <a:norm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Jost Medium"/>
              <a:buChar char="●"/>
              <a:defRPr sz="1200">
                <a:solidFill>
                  <a:schemeClr val="lt2"/>
                </a:solidFill>
                <a:latin typeface="Jost Medium"/>
                <a:ea typeface="Jost Medium"/>
                <a:cs typeface="Jost Medium"/>
                <a:sym typeface="Jost Medium"/>
              </a:defRPr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Jost Medium"/>
              <a:buChar char="○"/>
              <a:defRPr sz="1000">
                <a:solidFill>
                  <a:schemeClr val="lt2"/>
                </a:solidFill>
                <a:latin typeface="Jost Medium"/>
                <a:ea typeface="Jost Medium"/>
                <a:cs typeface="Jost Medium"/>
                <a:sym typeface="Jost Medium"/>
              </a:defRPr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Jost Medium"/>
              <a:buChar char="■"/>
              <a:defRPr sz="1000">
                <a:solidFill>
                  <a:schemeClr val="lt2"/>
                </a:solidFill>
                <a:latin typeface="Jost Medium"/>
                <a:ea typeface="Jost Medium"/>
                <a:cs typeface="Jost Medium"/>
                <a:sym typeface="Jost Medium"/>
              </a:defRPr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Jost Medium"/>
              <a:buChar char="●"/>
              <a:defRPr sz="1000">
                <a:solidFill>
                  <a:schemeClr val="lt2"/>
                </a:solidFill>
                <a:latin typeface="Jost Medium"/>
                <a:ea typeface="Jost Medium"/>
                <a:cs typeface="Jost Medium"/>
                <a:sym typeface="Jost Medium"/>
              </a:defRPr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Jost Medium"/>
              <a:buChar char="○"/>
              <a:defRPr sz="1000">
                <a:solidFill>
                  <a:schemeClr val="lt2"/>
                </a:solidFill>
                <a:latin typeface="Jost Medium"/>
                <a:ea typeface="Jost Medium"/>
                <a:cs typeface="Jost Medium"/>
                <a:sym typeface="Jost Medium"/>
              </a:defRPr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Jost Medium"/>
              <a:buChar char="■"/>
              <a:defRPr sz="1000">
                <a:solidFill>
                  <a:schemeClr val="lt2"/>
                </a:solidFill>
                <a:latin typeface="Jost Medium"/>
                <a:ea typeface="Jost Medium"/>
                <a:cs typeface="Jost Medium"/>
                <a:sym typeface="Jost Medium"/>
              </a:defRPr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Jost Medium"/>
              <a:buChar char="●"/>
              <a:defRPr sz="1000">
                <a:solidFill>
                  <a:schemeClr val="lt2"/>
                </a:solidFill>
                <a:latin typeface="Jost Medium"/>
                <a:ea typeface="Jost Medium"/>
                <a:cs typeface="Jost Medium"/>
                <a:sym typeface="Jost Medium"/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Jost Medium"/>
              <a:buChar char="○"/>
              <a:defRPr sz="1000">
                <a:solidFill>
                  <a:schemeClr val="lt2"/>
                </a:solidFill>
                <a:latin typeface="Jost Medium"/>
                <a:ea typeface="Jost Medium"/>
                <a:cs typeface="Jost Medium"/>
                <a:sym typeface="Jost Medium"/>
              </a:defRPr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Jost Medium"/>
              <a:buChar char="■"/>
              <a:defRPr sz="1000">
                <a:solidFill>
                  <a:schemeClr val="lt2"/>
                </a:solidFill>
                <a:latin typeface="Jost Medium"/>
                <a:ea typeface="Jost Medium"/>
                <a:cs typeface="Jost Medium"/>
                <a:sym typeface="Jost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6" y="-611939"/>
            <a:ext cx="1638887" cy="122916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819" y="15831"/>
            <a:ext cx="1702191" cy="127664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2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74" y="-38"/>
            <a:ext cx="8131127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9" y="205978"/>
            <a:ext cx="7498080" cy="857250"/>
          </a:xfrm>
          <a:prstGeom prst="rect">
            <a:avLst/>
          </a:prstGeom>
        </p:spPr>
        <p:txBody>
          <a:bodyPr lIns="91431" tIns="45716" rIns="91431" bIns="45716"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9" y="1085850"/>
            <a:ext cx="7498080" cy="3600450"/>
          </a:xfrm>
          <a:prstGeom prst="rect">
            <a:avLst/>
          </a:prstGeom>
        </p:spPr>
        <p:txBody>
          <a:bodyPr lIns="91431" tIns="45716" rIns="91431" bIns="45716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lIns="91431" tIns="45716" rIns="91431" bIns="45716"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buClrTx/>
              <a:buFontTx/>
              <a:buNone/>
            </a:pPr>
            <a:fld id="{5B106E36-FD25-4E2D-B0AA-010F637433A0}" type="datetimeFigureOut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/>
                <a:ea typeface="+mn-ea"/>
                <a:cs typeface="+mn-cs"/>
              </a:rPr>
              <a:pPr>
                <a:buClrTx/>
                <a:buFontTx/>
                <a:buNone/>
              </a:pPr>
              <a:t>30.04.2025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lIns="91431" tIns="45716" rIns="91431" bIns="45716"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9" y="4729162"/>
            <a:ext cx="457200" cy="357188"/>
          </a:xfrm>
          <a:prstGeom prst="rect">
            <a:avLst/>
          </a:prstGeom>
        </p:spPr>
        <p:txBody>
          <a:bodyPr lIns="91431" tIns="45716" rIns="91431" bIns="45716"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fld id="{725C68B6-61C2-468F-89AB-4B9F7531AA68}" type="slidenum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38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8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24" indent="-283437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18" indent="-237721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882" indent="-228578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173" indent="-173719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322" indent="-182862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613" indent="-182862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8904" indent="-18286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053" indent="-18286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344" indent="-18286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6" y="-611939"/>
            <a:ext cx="1638887" cy="122916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819" y="15829"/>
            <a:ext cx="1702191" cy="127664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2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74" y="-38"/>
            <a:ext cx="8131127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9" y="205978"/>
            <a:ext cx="7498080" cy="857250"/>
          </a:xfrm>
          <a:prstGeom prst="rect">
            <a:avLst/>
          </a:prstGeom>
        </p:spPr>
        <p:txBody>
          <a:bodyPr lIns="91431" tIns="45716" rIns="91431" bIns="45716"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9" y="1085850"/>
            <a:ext cx="7498080" cy="3600450"/>
          </a:xfrm>
          <a:prstGeom prst="rect">
            <a:avLst/>
          </a:prstGeom>
        </p:spPr>
        <p:txBody>
          <a:bodyPr lIns="91431" tIns="45716" rIns="91431" bIns="45716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lIns="91431" tIns="45716" rIns="91431" bIns="45716"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buClrTx/>
              <a:buFontTx/>
              <a:buNone/>
            </a:pPr>
            <a:fld id="{5B106E36-FD25-4E2D-B0AA-010F637433A0}" type="datetimeFigureOut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/>
                <a:ea typeface="+mn-ea"/>
                <a:cs typeface="+mn-cs"/>
              </a:rPr>
              <a:pPr>
                <a:buClrTx/>
                <a:buFontTx/>
                <a:buNone/>
              </a:pPr>
              <a:t>30.04.2025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lIns="91431" tIns="45716" rIns="91431" bIns="45716"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9" y="4729162"/>
            <a:ext cx="457200" cy="357188"/>
          </a:xfrm>
          <a:prstGeom prst="rect">
            <a:avLst/>
          </a:prstGeom>
        </p:spPr>
        <p:txBody>
          <a:bodyPr lIns="91431" tIns="45716" rIns="91431" bIns="45716"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fld id="{725C68B6-61C2-468F-89AB-4B9F7531AA68}" type="slidenum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38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1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24" indent="-283437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18" indent="-237721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882" indent="-228578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173" indent="-173719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322" indent="-182862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613" indent="-182862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8904" indent="-18286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053" indent="-18286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344" indent="-18286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6" y="-611940"/>
            <a:ext cx="1638887" cy="122916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818" y="15828"/>
            <a:ext cx="1702191" cy="127664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2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74" y="-40"/>
            <a:ext cx="8131127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9" y="205978"/>
            <a:ext cx="7498080" cy="857250"/>
          </a:xfrm>
          <a:prstGeom prst="rect">
            <a:avLst/>
          </a:prstGeom>
        </p:spPr>
        <p:txBody>
          <a:bodyPr lIns="91431" tIns="45716" rIns="91431" bIns="45716"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9" y="1085850"/>
            <a:ext cx="7498080" cy="3600450"/>
          </a:xfrm>
          <a:prstGeom prst="rect">
            <a:avLst/>
          </a:prstGeom>
        </p:spPr>
        <p:txBody>
          <a:bodyPr lIns="91431" tIns="45716" rIns="91431" bIns="45716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lIns="91431" tIns="45716" rIns="91431" bIns="45716"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buClrTx/>
              <a:buFontTx/>
              <a:buNone/>
            </a:pPr>
            <a:fld id="{5B106E36-FD25-4E2D-B0AA-010F637433A0}" type="datetimeFigureOut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/>
                <a:ea typeface="+mn-ea"/>
                <a:cs typeface="+mn-cs"/>
              </a:rPr>
              <a:pPr>
                <a:buClrTx/>
                <a:buFontTx/>
                <a:buNone/>
              </a:pPr>
              <a:t>30.04.2025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lIns="91431" tIns="45716" rIns="91431" bIns="45716"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9" y="4729162"/>
            <a:ext cx="457200" cy="357188"/>
          </a:xfrm>
          <a:prstGeom prst="rect">
            <a:avLst/>
          </a:prstGeom>
        </p:spPr>
        <p:txBody>
          <a:bodyPr lIns="91431" tIns="45716" rIns="91431" bIns="45716"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fld id="{725C68B6-61C2-468F-89AB-4B9F7531AA68}" type="slidenum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40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4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24" indent="-283437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18" indent="-237721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882" indent="-228578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173" indent="-173719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322" indent="-182862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613" indent="-182862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8904" indent="-18286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053" indent="-18286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344" indent="-18286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3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Для правки текста заголовка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173" y="1203632"/>
            <a:ext cx="8228763" cy="2983113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Для правки структуры щёлкните мышью</a:t>
            </a:r>
          </a:p>
          <a:p>
            <a:pPr marL="699686" lvl="1" indent="-262382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Второй уровень структуры</a:t>
            </a:r>
          </a:p>
          <a:p>
            <a:pPr marL="1049528" lvl="2" indent="-233229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Третий уровень структуры</a:t>
            </a:r>
          </a:p>
          <a:p>
            <a:pPr marL="1399370" lvl="3" indent="-174921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Четвёртый уровень структуры</a:t>
            </a:r>
          </a:p>
          <a:p>
            <a:pPr marL="1749213" lvl="4" indent="-174921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Пятый уровень структуры</a:t>
            </a:r>
          </a:p>
          <a:p>
            <a:pPr marL="2099057" lvl="5" indent="-174921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Шестой уровень структуры</a:t>
            </a:r>
          </a:p>
          <a:p>
            <a:pPr marL="2448899" lvl="6" indent="-174921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Седьмой уровень структуры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173" y="4685930"/>
            <a:ext cx="2130093" cy="354672"/>
          </a:xfrm>
          <a:prstGeom prst="rect">
            <a:avLst/>
          </a:prstGeom>
        </p:spPr>
        <p:txBody>
          <a:bodyPr lIns="0" tIns="0" rIns="0" bIns="0"/>
          <a:lstStyle/>
          <a:p>
            <a:pPr defTabSz="740500">
              <a:buClrTx/>
            </a:pPr>
            <a:r>
              <a:rPr lang="ru-RU" sz="1100" kern="1200" spc="-1" smtClean="0">
                <a:uFill>
                  <a:solidFill>
                    <a:srgbClr val="FFFFFF"/>
                  </a:solidFill>
                </a:uFill>
                <a:latin typeface="Tinos"/>
                <a:ea typeface="DejaVu Sans"/>
                <a:cs typeface="DejaVu Sans"/>
              </a:rPr>
              <a:t>&lt;дата/время&gt;</a:t>
            </a:r>
            <a:endParaRPr lang="ru-RU" sz="1100" kern="1200" spc="-1">
              <a:uFill>
                <a:solidFill>
                  <a:srgbClr val="FFFFFF"/>
                </a:solidFill>
              </a:uFill>
              <a:latin typeface="Tinos"/>
              <a:ea typeface="DejaVu Sans"/>
              <a:cs typeface="DejaVu Sans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7054" y="4685930"/>
            <a:ext cx="2898142" cy="354672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740500">
              <a:buClrTx/>
            </a:pPr>
            <a:r>
              <a:rPr lang="ru-RU" sz="1100" kern="1200" spc="-1" smtClean="0">
                <a:uFill>
                  <a:solidFill>
                    <a:srgbClr val="FFFFFF"/>
                  </a:solidFill>
                </a:uFill>
                <a:latin typeface="Tinos"/>
                <a:ea typeface="DejaVu Sans"/>
                <a:cs typeface="DejaVu Sans"/>
              </a:rPr>
              <a:t>&lt;нижний колонтитул&gt;</a:t>
            </a:r>
            <a:endParaRPr lang="ru-RU" sz="1100" kern="1200" spc="-1">
              <a:uFill>
                <a:solidFill>
                  <a:srgbClr val="FFFFFF"/>
                </a:solidFill>
              </a:uFill>
              <a:latin typeface="Tinos"/>
              <a:ea typeface="DejaVu Sans"/>
              <a:cs typeface="DejaVu Sans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5843" y="4685930"/>
            <a:ext cx="2130093" cy="354672"/>
          </a:xfrm>
          <a:prstGeom prst="rect">
            <a:avLst/>
          </a:prstGeom>
        </p:spPr>
        <p:txBody>
          <a:bodyPr lIns="0" tIns="0" rIns="0" bIns="0"/>
          <a:lstStyle/>
          <a:p>
            <a:pPr algn="r" defTabSz="740500">
              <a:buClrTx/>
            </a:pPr>
            <a:fld id="{B407C59D-7692-4E43-97BC-B48778A76FD9}" type="slidenum">
              <a:rPr lang="ru-RU" sz="1100" kern="1200" spc="-1" smtClean="0">
                <a:uFill>
                  <a:solidFill>
                    <a:srgbClr val="FFFFFF"/>
                  </a:solidFill>
                </a:uFill>
                <a:latin typeface="Tinos"/>
                <a:ea typeface="DejaVu Sans"/>
                <a:cs typeface="DejaVu Sans"/>
              </a:rPr>
              <a:pPr algn="r" defTabSz="740500">
                <a:buClrTx/>
              </a:pPr>
              <a:t>‹#›</a:t>
            </a:fld>
            <a:endParaRPr lang="ru-RU" sz="1100" kern="1200" spc="-1">
              <a:uFill>
                <a:solidFill>
                  <a:srgbClr val="FFFFFF"/>
                </a:solidFill>
              </a:uFill>
              <a:latin typeface="Tinos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95896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/>
    <p:bodyStyle>
      <a:lvl1pPr marL="349877" indent="-262408"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Для правки текста заголовка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172" y="1203631"/>
            <a:ext cx="8228763" cy="2983113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Для правки структуры щёлкните мышью</a:t>
            </a:r>
          </a:p>
          <a:p>
            <a:pPr marL="699754" lvl="1" indent="-262408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Второй уровень структуры</a:t>
            </a:r>
          </a:p>
          <a:p>
            <a:pPr marL="1049630" lvl="2" indent="-233251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Третий уровень структуры</a:t>
            </a:r>
          </a:p>
          <a:p>
            <a:pPr marL="1399507" lvl="3" indent="-174938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Четвёртый уровень структуры</a:t>
            </a:r>
          </a:p>
          <a:p>
            <a:pPr marL="1749384" lvl="4" indent="-17493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Пятый уровень структуры</a:t>
            </a:r>
          </a:p>
          <a:p>
            <a:pPr marL="2099261" lvl="5" indent="-17493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Шестой уровень структуры</a:t>
            </a:r>
          </a:p>
          <a:p>
            <a:pPr marL="2449138" lvl="6" indent="-17493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Седьмой уровень структуры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172" y="4685930"/>
            <a:ext cx="2130093" cy="354672"/>
          </a:xfrm>
          <a:prstGeom prst="rect">
            <a:avLst/>
          </a:prstGeom>
        </p:spPr>
        <p:txBody>
          <a:bodyPr lIns="0" tIns="0" rIns="0" bIns="0"/>
          <a:lstStyle/>
          <a:p>
            <a:pPr defTabSz="740573">
              <a:buClrTx/>
              <a:buFontTx/>
              <a:buNone/>
            </a:pPr>
            <a:r>
              <a:rPr lang="ru-RU" sz="1100" kern="1200" spc="-1">
                <a:uFill>
                  <a:solidFill>
                    <a:srgbClr val="FFFFFF"/>
                  </a:solidFill>
                </a:uFill>
                <a:latin typeface="Tinos"/>
                <a:ea typeface="DejaVu Sans"/>
                <a:cs typeface="DejaVu Sans"/>
              </a:rPr>
              <a:t>&lt;дата/время&gt;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7054" y="4685930"/>
            <a:ext cx="2898142" cy="354672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740573">
              <a:buClrTx/>
              <a:buFontTx/>
              <a:buNone/>
            </a:pPr>
            <a:r>
              <a:rPr lang="ru-RU" sz="1100" kern="1200" spc="-1">
                <a:uFill>
                  <a:solidFill>
                    <a:srgbClr val="FFFFFF"/>
                  </a:solidFill>
                </a:uFill>
                <a:latin typeface="Tinos"/>
                <a:ea typeface="DejaVu Sans"/>
                <a:cs typeface="DejaVu Sans"/>
              </a:rPr>
              <a:t>&lt;нижний колонтитул&gt;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5842" y="4685930"/>
            <a:ext cx="2130093" cy="354672"/>
          </a:xfrm>
          <a:prstGeom prst="rect">
            <a:avLst/>
          </a:prstGeom>
        </p:spPr>
        <p:txBody>
          <a:bodyPr lIns="0" tIns="0" rIns="0" bIns="0"/>
          <a:lstStyle/>
          <a:p>
            <a:pPr algn="r" defTabSz="740573">
              <a:buClrTx/>
              <a:buFontTx/>
              <a:buNone/>
            </a:pPr>
            <a:fld id="{B407C59D-7692-4E43-97BC-B48778A76FD9}" type="slidenum">
              <a:rPr lang="ru-RU" sz="1100" kern="1200" spc="-1">
                <a:uFill>
                  <a:solidFill>
                    <a:srgbClr val="FFFFFF"/>
                  </a:solidFill>
                </a:uFill>
                <a:latin typeface="Tinos"/>
                <a:ea typeface="DejaVu Sans"/>
                <a:cs typeface="DejaVu Sans"/>
              </a:rPr>
              <a:pPr algn="r" defTabSz="740573">
                <a:buClrTx/>
                <a:buFontTx/>
                <a:buNone/>
              </a:pPr>
              <a:t>‹#›</a:t>
            </a:fld>
            <a:endParaRPr lang="ru-RU" sz="1100" kern="1200" spc="-1">
              <a:uFill>
                <a:solidFill>
                  <a:srgbClr val="FFFFFF"/>
                </a:solidFill>
              </a:uFill>
              <a:latin typeface="Tinos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10833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/>
    <p:bodyStyle>
      <a:lvl1pPr marL="349877" indent="-262408"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61793"/>
            <a:ext cx="914400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4"/>
          <p:cNvSpPr txBox="1"/>
          <p:nvPr/>
        </p:nvSpPr>
        <p:spPr>
          <a:xfrm>
            <a:off x="119366" y="1116003"/>
            <a:ext cx="839078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buClrTx/>
            </a:pPr>
            <a:r>
              <a:rPr lang="ru" sz="1600" dirty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Региональный фестиваль </a:t>
            </a:r>
            <a:r>
              <a:rPr lang="ru-RU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эффективных  управленческих практик</a:t>
            </a:r>
          </a:p>
          <a:p>
            <a:pPr lvl="0" algn="ctr">
              <a:buClrTx/>
            </a:pPr>
            <a:r>
              <a:rPr lang="ru-RU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области развития муниципального сегмента РС НМС</a:t>
            </a:r>
            <a:endParaRPr sz="3400"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98" name="Google Shape;98;p24"/>
          <p:cNvSpPr txBox="1"/>
          <p:nvPr/>
        </p:nvSpPr>
        <p:spPr>
          <a:xfrm>
            <a:off x="119367" y="353126"/>
            <a:ext cx="7312711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 b="1" dirty="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Фестиваль эффективных управленческих практик в области развития муниципального сегментта РС НМС</a:t>
            </a:r>
            <a:endParaRPr sz="1000" b="1"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99" name="Google Shape;99;p24"/>
          <p:cNvSpPr txBox="1"/>
          <p:nvPr/>
        </p:nvSpPr>
        <p:spPr>
          <a:xfrm>
            <a:off x="360001" y="4141200"/>
            <a:ext cx="44577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endParaRPr sz="1500"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100" name="Google Shape;100;p24"/>
          <p:cNvCxnSpPr/>
          <p:nvPr/>
        </p:nvCxnSpPr>
        <p:spPr>
          <a:xfrm>
            <a:off x="288000" y="3996000"/>
            <a:ext cx="8555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Picture 2" descr="лого тир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5835" y="196578"/>
            <a:ext cx="1320036" cy="122658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8" name="Google Shape;98;p24"/>
          <p:cNvSpPr txBox="1"/>
          <p:nvPr/>
        </p:nvSpPr>
        <p:spPr>
          <a:xfrm>
            <a:off x="474012" y="1868215"/>
            <a:ext cx="818338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" sz="2400" dirty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Номинация   </a:t>
            </a:r>
            <a:r>
              <a:rPr lang="ru" sz="1600" dirty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 </a:t>
            </a:r>
          </a:p>
          <a:p>
            <a:pPr lvl="0" algn="ctr"/>
            <a:r>
              <a:rPr lang="ru" sz="1600" dirty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«</a:t>
            </a:r>
            <a:r>
              <a:rPr 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Эффективные практики педагогического наставничества</a:t>
            </a:r>
            <a:r>
              <a:rPr lang="ru-RU" sz="28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».</a:t>
            </a:r>
            <a:endParaRPr sz="1600" dirty="0">
              <a:solidFill>
                <a:schemeClr val="lt2"/>
              </a:solidFill>
              <a:latin typeface="Times New Roman" panose="02020603050405020304" pitchFamily="18" charset="0"/>
              <a:ea typeface="IBM Plex Mono"/>
              <a:cs typeface="Times New Roman" panose="02020603050405020304" pitchFamily="18" charset="0"/>
              <a:sym typeface="IBM Plex Mon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29" y="135082"/>
            <a:ext cx="914400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2"/>
          <p:cNvSpPr txBox="1"/>
          <p:nvPr/>
        </p:nvSpPr>
        <p:spPr>
          <a:xfrm>
            <a:off x="360000" y="360000"/>
            <a:ext cx="1626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 dirty="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Результативность</a:t>
            </a:r>
            <a:endParaRPr sz="1000"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88" name="Google Shape;188;p32"/>
          <p:cNvSpPr txBox="1"/>
          <p:nvPr/>
        </p:nvSpPr>
        <p:spPr>
          <a:xfrm>
            <a:off x="360000" y="1116003"/>
            <a:ext cx="8483401" cy="1253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Результаты реализации практики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наставничества  раскрываются через результаты наставляемого педагога.</a:t>
            </a:r>
          </a:p>
          <a:p>
            <a:pPr>
              <a:lnSpc>
                <a:spcPct val="90000"/>
              </a:lnSpc>
            </a:pPr>
            <a:r>
              <a:rPr lang="ru-RU" sz="2600" dirty="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 </a:t>
            </a:r>
            <a:endParaRPr sz="2600"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90" name="Google Shape;190;p32"/>
          <p:cNvSpPr txBox="1"/>
          <p:nvPr/>
        </p:nvSpPr>
        <p:spPr>
          <a:xfrm>
            <a:off x="360000" y="4680000"/>
            <a:ext cx="3675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9</a:t>
            </a:r>
            <a:endParaRPr sz="100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191" name="Google Shape;191;p32"/>
          <p:cNvCxnSpPr/>
          <p:nvPr/>
        </p:nvCxnSpPr>
        <p:spPr>
          <a:xfrm>
            <a:off x="288000" y="4570650"/>
            <a:ext cx="8555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612" y="2102199"/>
            <a:ext cx="3199697" cy="2133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9518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-197353"/>
            <a:ext cx="8954192" cy="99610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Times New Roman" pitchFamily="18" charset="0"/>
              </a:rPr>
              <a:t>Калдар-оол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Times New Roman" pitchFamily="18" charset="0"/>
              </a:rPr>
              <a:t>Алефтина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  <a:cs typeface="Times New Roman" pitchFamily="18" charset="0"/>
              </a:rPr>
              <a:t>Дорбет-ооловна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rbel" panose="020B0503020204020204" pitchFamily="34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07442" y="1017201"/>
            <a:ext cx="35886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Наставник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учитель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математики МБОУ Кызыл-</a:t>
            </a:r>
            <a:r>
              <a:rPr lang="ru-RU" sz="1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Дагская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СОШ </a:t>
            </a:r>
            <a:r>
              <a:rPr lang="ru-RU" sz="1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им.Х.А.Анчимы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-Токи</a:t>
            </a: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Педстаж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38 лет</a:t>
            </a: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Форма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наставничества: </a:t>
            </a:r>
          </a:p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«учитель-учитель»</a:t>
            </a: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87" indent="0" algn="just">
              <a:buNone/>
            </a:pP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Победитель муниципального этапа регионального конкурса профессионального  мастерства «Лучший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наставник-2023»</a:t>
            </a: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87" indent="0" algn="just">
              <a:buNone/>
            </a:pP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Номинант регионального этапа конкурса профессионального мастерства «Лучший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наставник-2023»</a:t>
            </a: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4266" y="740229"/>
            <a:ext cx="3120081" cy="2947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06"/>
          <a:stretch/>
        </p:blipFill>
        <p:spPr bwMode="auto">
          <a:xfrm>
            <a:off x="6540500" y="2375954"/>
            <a:ext cx="2463119" cy="2532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29255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92" y="1836851"/>
            <a:ext cx="2721600" cy="29033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642" y="123003"/>
            <a:ext cx="3221661" cy="29033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585" y="171082"/>
            <a:ext cx="3276419" cy="26946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69" y="2620744"/>
            <a:ext cx="3004604" cy="23757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49" y="2597711"/>
            <a:ext cx="3069922" cy="23757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1104" y="139549"/>
            <a:ext cx="2703324" cy="1629037"/>
          </a:xfrm>
          <a:prstGeom prst="rect">
            <a:avLst/>
          </a:prstGeom>
          <a:noFill/>
        </p:spPr>
        <p:txBody>
          <a:bodyPr wrap="square" lIns="74043" tIns="37021" rIns="74043" bIns="37021" rtlCol="0">
            <a:spAutoFit/>
          </a:bodyPr>
          <a:lstStyle/>
          <a:p>
            <a:pPr defTabSz="740428">
              <a:buClrTx/>
            </a:pPr>
            <a:r>
              <a:rPr lang="ru-RU" sz="1600" b="1" kern="1200" dirty="0">
                <a:solidFill>
                  <a:srgbClr val="0070C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ДОСТИЖЕНИЯ МОЛОДОГО </a:t>
            </a:r>
            <a:r>
              <a:rPr lang="ru-RU" sz="1600" b="1" kern="1200" dirty="0" smtClean="0">
                <a:solidFill>
                  <a:srgbClr val="0070C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УЧИТЕЛЯ  </a:t>
            </a:r>
            <a:r>
              <a:rPr lang="ru-RU" sz="2300" b="1" i="1" kern="1200" dirty="0" err="1">
                <a:solidFill>
                  <a:srgbClr val="0070C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Салчак</a:t>
            </a:r>
            <a:r>
              <a:rPr lang="ru-RU" sz="2300" b="1" i="1" kern="1200" dirty="0">
                <a:solidFill>
                  <a:srgbClr val="0070C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 </a:t>
            </a:r>
            <a:r>
              <a:rPr lang="ru-RU" sz="2300" b="1" i="1" kern="1200" dirty="0" err="1">
                <a:solidFill>
                  <a:srgbClr val="0070C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Шенне</a:t>
            </a:r>
            <a:r>
              <a:rPr lang="ru-RU" sz="2300" b="1" i="1" kern="1200" dirty="0">
                <a:solidFill>
                  <a:srgbClr val="0070C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 Алексеевны, </a:t>
            </a:r>
            <a:r>
              <a:rPr lang="ru-RU" sz="2300" b="1" i="1" kern="1200" dirty="0" err="1">
                <a:solidFill>
                  <a:srgbClr val="0070C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педстаж</a:t>
            </a:r>
            <a:r>
              <a:rPr lang="ru-RU" sz="2300" b="1" i="1" kern="1200" dirty="0">
                <a:solidFill>
                  <a:srgbClr val="0070C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 5 лет</a:t>
            </a:r>
          </a:p>
        </p:txBody>
      </p:sp>
    </p:spTree>
    <p:extLst>
      <p:ext uri="{BB962C8B-B14F-4D97-AF65-F5344CB8AC3E}">
        <p14:creationId xmlns:p14="http://schemas.microsoft.com/office/powerpoint/2010/main" val="2010089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8665" y="-221700"/>
            <a:ext cx="7112538" cy="961930"/>
          </a:xfrm>
        </p:spPr>
        <p:txBody>
          <a:bodyPr>
            <a:noAutofit/>
          </a:bodyPr>
          <a:lstStyle/>
          <a:p>
            <a:pPr algn="ctr"/>
            <a:r>
              <a:rPr lang="ru-RU" sz="3900" b="1" dirty="0" err="1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Кужугет</a:t>
            </a:r>
            <a:r>
              <a:rPr lang="ru-RU" sz="3900" b="1" dirty="0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 Ольга </a:t>
            </a:r>
            <a:r>
              <a:rPr lang="ru-RU" sz="3900" b="1" dirty="0" err="1" smtClean="0">
                <a:solidFill>
                  <a:schemeClr val="accent3">
                    <a:lumMod val="50000"/>
                  </a:schemeClr>
                </a:solidFill>
                <a:cs typeface="Times New Roman" pitchFamily="18" charset="0"/>
              </a:rPr>
              <a:t>Болат-ооловна</a:t>
            </a:r>
            <a:endParaRPr lang="ru-RU" sz="3900" b="1" dirty="0">
              <a:solidFill>
                <a:schemeClr val="accent3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2457" y="679623"/>
            <a:ext cx="2937157" cy="2260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Содержимое 3" descr="IMG-8ed317181b751475f07bcaaadbf3acf4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514" y="853587"/>
            <a:ext cx="2449286" cy="379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590800" y="433591"/>
            <a:ext cx="348342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b="1" dirty="0" smtClean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Наставник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учитель русского языка и литературы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Педстаж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- 35лет.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Форма наставничества: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«учитель-учитель»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Почетный работник общего образования РФ, заслуженный работник образования Республики Тыва.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44346" y="2956393"/>
            <a:ext cx="63452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Победитель регионального этапа и призер </a:t>
            </a:r>
            <a:r>
              <a:rPr lang="ru-RU" sz="1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заключительног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этапа  всероссийского конкурса профессионального мастерства «Мастер –класс учителей родного, включая русского, языков-2017». </a:t>
            </a:r>
          </a:p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Призер регионального уровня всероссийского конкурса профессионального мастерства «Учитель года-2023».</a:t>
            </a:r>
            <a:endParaRPr lang="ru-RU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88817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124607" y="126124"/>
            <a:ext cx="7591847" cy="546537"/>
          </a:xfrm>
        </p:spPr>
        <p:txBody>
          <a:bodyPr>
            <a:noAutofit/>
          </a:bodyPr>
          <a:lstStyle/>
          <a:p>
            <a:pPr algn="ctr"/>
            <a:r>
              <a:rPr lang="ru-RU" sz="39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  <a:ea typeface="MS UI Gothic" panose="020B0600070205080204" pitchFamily="34" charset="-128"/>
                <a:cs typeface="Times New Roman" pitchFamily="18" charset="0"/>
              </a:rPr>
              <a:t>Кужугет</a:t>
            </a:r>
            <a:r>
              <a:rPr lang="ru-RU" sz="39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ea typeface="MS UI Gothic" panose="020B0600070205080204" pitchFamily="34" charset="-128"/>
                <a:cs typeface="Times New Roman" pitchFamily="18" charset="0"/>
              </a:rPr>
              <a:t> Ольга </a:t>
            </a:r>
            <a:r>
              <a:rPr lang="ru-RU" sz="39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  <a:ea typeface="MS UI Gothic" panose="020B0600070205080204" pitchFamily="34" charset="-128"/>
                <a:cs typeface="Times New Roman" pitchFamily="18" charset="0"/>
              </a:rPr>
              <a:t>Болат-ооловна</a:t>
            </a:r>
            <a:endParaRPr lang="ru-RU" sz="3900" b="1" dirty="0">
              <a:solidFill>
                <a:schemeClr val="accent3">
                  <a:lumMod val="50000"/>
                </a:schemeClr>
              </a:solidFill>
              <a:latin typeface="+mn-lt"/>
              <a:ea typeface="MS UI Gothic" panose="020B0600070205080204" pitchFamily="34" charset="-128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892" y="754785"/>
            <a:ext cx="2598347" cy="1603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635" y="2522483"/>
            <a:ext cx="2610898" cy="2222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806262" y="693684"/>
            <a:ext cx="6096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Слово «наставник» мне близко по духу, поскольку я выросла  в семье  учителей, и с малых лет мне пришлось слушать педагогические наставления от своих родителей. Для меня слово «наставник», прежде всего, связано с духовными качествами человека, где самой главной чертой является мудрость. Проработав  35 лет в школе, я всегда ищу крупицы мудрости в своей работе в качестве решения стоявших передо мной проблем, ищу мудрые мысли везде, где доступно. </a:t>
            </a:r>
          </a:p>
          <a:p>
            <a:pPr lvl="0" algn="just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2024-25 учебном году меня назначили наставником молодой учительнице </a:t>
            </a:r>
            <a:r>
              <a:rPr lang="ru-RU" sz="1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Айыраане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Ангыр-ооловне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 она – наша выпускница    2018 года.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57244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119" y="189187"/>
            <a:ext cx="7224915" cy="642576"/>
          </a:xfrm>
        </p:spPr>
        <p:txBody>
          <a:bodyPr>
            <a:noAutofit/>
          </a:bodyPr>
          <a:lstStyle/>
          <a:p>
            <a:pPr algn="ctr"/>
            <a:r>
              <a:rPr lang="ru-RU" sz="3900" b="1" dirty="0" err="1" smtClean="0">
                <a:solidFill>
                  <a:schemeClr val="accent3">
                    <a:lumMod val="50000"/>
                  </a:schemeClr>
                </a:solidFill>
              </a:rPr>
              <a:t>Анай-оол</a:t>
            </a:r>
            <a:r>
              <a:rPr lang="ru-RU" sz="3900" b="1" dirty="0" smtClean="0">
                <a:solidFill>
                  <a:schemeClr val="accent3">
                    <a:lumMod val="50000"/>
                  </a:schemeClr>
                </a:solidFill>
              </a:rPr>
              <a:t> Анна </a:t>
            </a:r>
            <a:r>
              <a:rPr lang="ru-RU" sz="3900" b="1" dirty="0" err="1" smtClean="0">
                <a:solidFill>
                  <a:schemeClr val="accent3">
                    <a:lumMod val="50000"/>
                  </a:schemeClr>
                </a:solidFill>
              </a:rPr>
              <a:t>Маадыровна</a:t>
            </a:r>
            <a:endParaRPr lang="ru-RU" sz="39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83119" y="848710"/>
            <a:ext cx="4824247" cy="4294790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Наставник, учитель </a:t>
            </a:r>
          </a:p>
          <a:p>
            <a:pPr algn="just"/>
            <a:r>
              <a:rPr lang="ru-RU" sz="1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Педстаж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?лет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Форма наставничества учитель-учитель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Тема практики?</a:t>
            </a:r>
          </a:p>
          <a:p>
            <a:pPr marL="82287" indent="0" algn="just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наставничества «                       »</a:t>
            </a:r>
          </a:p>
          <a:p>
            <a:pPr marL="82287" indent="0" algn="just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Победитель муниципального этапа регионального конкурса профессионального  мастерства «Лучший наставник-2024»</a:t>
            </a:r>
          </a:p>
          <a:p>
            <a:pPr marL="82287" indent="0" algn="just">
              <a:buNone/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Номинант регионального этапа конкурса профессионального мастерства «Лучший наставник-2024»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7951" t="17240" r="40550" b="13460"/>
          <a:stretch/>
        </p:blipFill>
        <p:spPr>
          <a:xfrm>
            <a:off x="1124822" y="1081215"/>
            <a:ext cx="2953265" cy="349726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815292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119" y="189187"/>
            <a:ext cx="7224915" cy="6425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/>
              <a:t>Севек</a:t>
            </a:r>
            <a:r>
              <a:rPr lang="ru-RU" b="1" dirty="0" smtClean="0"/>
              <a:t> Жанна </a:t>
            </a:r>
            <a:r>
              <a:rPr lang="ru-RU" b="1" dirty="0" err="1" smtClean="0"/>
              <a:t>Чкаловна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2" y="1190069"/>
            <a:ext cx="3615559" cy="315070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83119" y="848710"/>
            <a:ext cx="4824247" cy="4294790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Наставник, учитель русского языка и литературы МБОУ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Тээлинская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СОШ им. В.Б. Кара-Сала</a:t>
            </a:r>
          </a:p>
          <a:p>
            <a:pPr algn="just"/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Педстаж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35 лет</a:t>
            </a:r>
          </a:p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Форма наставничества учитель-ученик</a:t>
            </a:r>
          </a:p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Тема практики</a:t>
            </a:r>
          </a:p>
          <a:p>
            <a:pPr marL="82287" indent="0" algn="just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наставничества «В содружестве к успеху»</a:t>
            </a:r>
          </a:p>
          <a:p>
            <a:pPr marL="82287" indent="0" algn="just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Победитель муниципального этапа регионального конкурса профессионального  мастерства «Лучший наставник-2025»</a:t>
            </a:r>
          </a:p>
          <a:p>
            <a:pPr marL="82287" indent="0" algn="just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Призер регионального этапа конкурса профессионального мастерства «Лучший наставник-2025»(Диплом 2 степени)</a:t>
            </a:r>
          </a:p>
          <a:p>
            <a:pPr marL="82287" indent="0" algn="just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Наставник команды МБОУ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Тээлинскй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СОШ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им.В.Б.Кара-Сала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региональном практико-ориентированном форуме команд педагогов-наставников и наставляемых «Вместе к вершинам» (Номинация «Настоящие профессионалы»</a:t>
            </a:r>
          </a:p>
        </p:txBody>
      </p:sp>
    </p:spTree>
    <p:extLst>
      <p:ext uri="{BB962C8B-B14F-4D97-AF65-F5344CB8AC3E}">
        <p14:creationId xmlns:p14="http://schemas.microsoft.com/office/powerpoint/2010/main" val="585713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14" y="95324"/>
            <a:ext cx="2409567" cy="2796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67" y="95324"/>
            <a:ext cx="2656114" cy="2993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89" y="0"/>
            <a:ext cx="3091543" cy="3175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89" y="2397212"/>
            <a:ext cx="5813395" cy="266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49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119" y="189187"/>
            <a:ext cx="7224915" cy="6425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/>
              <a:t>Хертек</a:t>
            </a:r>
            <a:r>
              <a:rPr lang="ru-RU" b="1" dirty="0" smtClean="0"/>
              <a:t> </a:t>
            </a:r>
            <a:r>
              <a:rPr lang="ru-RU" b="1" dirty="0" err="1" smtClean="0"/>
              <a:t>Сайлык</a:t>
            </a:r>
            <a:r>
              <a:rPr lang="ru-RU" b="1" dirty="0" smtClean="0"/>
              <a:t> Семеновна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135183" y="848710"/>
            <a:ext cx="2698256" cy="4294790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Наставник,учитель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истории и обществознания МБОУ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Тээлинская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СОШ им. В.Б. Кара-Сала</a:t>
            </a:r>
          </a:p>
          <a:p>
            <a:pPr algn="just"/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Педстаж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19 лет</a:t>
            </a:r>
          </a:p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Форма наставничества учитель-учитель</a:t>
            </a:r>
          </a:p>
          <a:p>
            <a:pPr marL="82287" indent="0" algn="just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Наставляемый-молодой педагог, учитель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</a:t>
            </a: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Севек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Аганак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Оюн-оолович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за 2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педагогической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показывает  заметный профессиональный рост и развитие как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педагог.</a:t>
            </a:r>
          </a:p>
        </p:txBody>
      </p:sp>
      <p:pic>
        <p:nvPicPr>
          <p:cNvPr id="6" name="Рисунок 3" descr="https://uo-bai-tayga.rtyva.ru/wp-content/uploads/2023/03/image-14-03-23-08-50-2-200x300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88" y="1231779"/>
            <a:ext cx="2560595" cy="320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5223" y="1132936"/>
            <a:ext cx="3025646" cy="340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96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795" y="205740"/>
            <a:ext cx="8074894" cy="28853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Достижения молодого педагога </a:t>
            </a:r>
            <a:r>
              <a:rPr lang="ru-RU" sz="2400" b="1" dirty="0" err="1" smtClean="0"/>
              <a:t>Севек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Аганак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Оюн-ооловича</a:t>
            </a:r>
            <a:endParaRPr lang="ru-RU" sz="2400" b="1" dirty="0"/>
          </a:p>
        </p:txBody>
      </p:sp>
      <p:pic>
        <p:nvPicPr>
          <p:cNvPr id="5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49760" y="494270"/>
            <a:ext cx="1916290" cy="3497263"/>
          </a:xfrm>
        </p:spPr>
      </p:pic>
      <p:pic>
        <p:nvPicPr>
          <p:cNvPr id="6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609" y="656233"/>
            <a:ext cx="1987274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190" y="884833"/>
            <a:ext cx="1902580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931" y="1005956"/>
            <a:ext cx="2032339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1" y="1175745"/>
            <a:ext cx="2179629" cy="35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80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3"/>
            <a:ext cx="914400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5"/>
          <p:cNvSpPr txBox="1"/>
          <p:nvPr/>
        </p:nvSpPr>
        <p:spPr>
          <a:xfrm>
            <a:off x="360000" y="360000"/>
            <a:ext cx="1626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 dirty="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Актуальность</a:t>
            </a:r>
            <a:endParaRPr sz="1000"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07" name="Google Shape;107;p25"/>
          <p:cNvSpPr txBox="1"/>
          <p:nvPr/>
        </p:nvSpPr>
        <p:spPr>
          <a:xfrm>
            <a:off x="360000" y="1116000"/>
            <a:ext cx="8483400" cy="36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buClrTx/>
              <a:defRPr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IBM Plex Mono"/>
              </a:rPr>
              <a:t>-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IBM Plex Mono"/>
              </a:rPr>
              <a:t>Актуальность практики наставничества обусловлена необходимостью разрешения вопросов текучести молодых педагогов.</a:t>
            </a:r>
          </a:p>
          <a:p>
            <a:pPr lvl="0">
              <a:buClrTx/>
              <a:defRPr/>
            </a:pP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IBM Plex Mono"/>
              </a:rPr>
              <a:t> 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IBM Plex Mono"/>
              </a:rPr>
              <a:t>Адаптация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IBM Plex Mono"/>
              </a:rPr>
              <a:t>и формирование профессиональной компетенции каждого специалиста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связи с переходом на обновленный ФГОС, так как возрастают требования к повышению профессиональной компетентности каждого специалиста. Новые требования к учителю предъявляет и Профессиональный стандарт педагога, вступивший в силу с 01 января 2017 года</a:t>
            </a:r>
            <a:r>
              <a:rPr lang="ru-RU" sz="10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just"/>
            <a:r>
              <a:rPr lang="ru-RU" sz="1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в учительской жизни, кроме многих педагогических терминов и понятий,  есть высокая духовная ступень, которая называется педагогической мудростью. Она приходит, когда будет у педагога  большой педагогический багаж. Эта педагогическая мудрость должна быть как факел или свеча, и она должна иметь преемственность, передаваться из поколения в поколение.    </a:t>
            </a:r>
          </a:p>
        </p:txBody>
      </p:sp>
      <p:sp>
        <p:nvSpPr>
          <p:cNvPr id="109" name="Google Shape;109;p25"/>
          <p:cNvSpPr txBox="1"/>
          <p:nvPr/>
        </p:nvSpPr>
        <p:spPr>
          <a:xfrm>
            <a:off x="360000" y="4680000"/>
            <a:ext cx="3675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1</a:t>
            </a:r>
            <a:endParaRPr sz="100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110" name="Google Shape;110;p25"/>
          <p:cNvCxnSpPr/>
          <p:nvPr/>
        </p:nvCxnSpPr>
        <p:spPr>
          <a:xfrm>
            <a:off x="288000" y="4570650"/>
            <a:ext cx="8555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76040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6"/>
          <p:cNvSpPr txBox="1"/>
          <p:nvPr/>
        </p:nvSpPr>
        <p:spPr>
          <a:xfrm>
            <a:off x="5193899" y="465765"/>
            <a:ext cx="34643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800" dirty="0" smtClean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Степень удовлетворенности всех участников практики</a:t>
            </a:r>
            <a:r>
              <a:rPr lang="ru-RU" sz="1800" dirty="0" smtClean="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:</a:t>
            </a:r>
            <a:endParaRPr sz="1800"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19" name="Google Shape;119;p26"/>
          <p:cNvSpPr txBox="1"/>
          <p:nvPr/>
        </p:nvSpPr>
        <p:spPr>
          <a:xfrm>
            <a:off x="137505" y="311877"/>
            <a:ext cx="247506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000" dirty="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М</a:t>
            </a:r>
            <a:r>
              <a:rPr lang="ru" sz="1000" dirty="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еханизмы оценки эффективности реализации практики</a:t>
            </a:r>
            <a:endParaRPr sz="1000"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2" name="Google Shape;122;p26"/>
          <p:cNvSpPr txBox="1"/>
          <p:nvPr/>
        </p:nvSpPr>
        <p:spPr>
          <a:xfrm>
            <a:off x="3118821" y="619654"/>
            <a:ext cx="4839164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dirty="0">
                <a:solidFill>
                  <a:schemeClr val="dk1"/>
                </a:solidFill>
                <a:latin typeface="IBM Plex Mono"/>
                <a:ea typeface="IBM Plex Mono"/>
                <a:cs typeface="IBM Plex Mono"/>
                <a:sym typeface="IBM Plex Mono"/>
              </a:rPr>
              <a:t> </a:t>
            </a:r>
            <a:endParaRPr lang="ru" dirty="0" smtClean="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endParaRPr lang="ru" dirty="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endParaRPr lang="ru" dirty="0" smtClean="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endParaRPr lang="ru" dirty="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endParaRPr lang="ru" dirty="0" smtClean="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endParaRPr lang="ru" dirty="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endParaRPr lang="ru" dirty="0" smtClean="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endParaRPr lang="ru" dirty="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endParaRPr lang="ru" dirty="0" smtClean="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endParaRPr lang="ru" dirty="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endParaRPr lang="ru" dirty="0" smtClean="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endParaRPr lang="ru" dirty="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endParaRPr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4" name="Google Shape;124;p26"/>
          <p:cNvSpPr txBox="1"/>
          <p:nvPr/>
        </p:nvSpPr>
        <p:spPr>
          <a:xfrm>
            <a:off x="360000" y="4680000"/>
            <a:ext cx="3675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 dirty="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11</a:t>
            </a:r>
            <a:endParaRPr sz="1000"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125" name="Google Shape;125;p26"/>
          <p:cNvCxnSpPr/>
          <p:nvPr/>
        </p:nvCxnSpPr>
        <p:spPr>
          <a:xfrm>
            <a:off x="5040000" y="4570650"/>
            <a:ext cx="380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26"/>
          <p:cNvSpPr txBox="1"/>
          <p:nvPr/>
        </p:nvSpPr>
        <p:spPr>
          <a:xfrm>
            <a:off x="5040000" y="4680000"/>
            <a:ext cx="12006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КОММЕНТАРИЙ</a:t>
            </a:r>
            <a:endParaRPr sz="100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27" name="Google Shape;127;p26"/>
          <p:cNvSpPr txBox="1"/>
          <p:nvPr/>
        </p:nvSpPr>
        <p:spPr>
          <a:xfrm>
            <a:off x="4324350" y="1019763"/>
            <a:ext cx="4895849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dirty="0"/>
              <a:t>-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 позитивная динамика образовательных результатов, изменение ценностных ориентаций участников в сторону социально-значимых</a:t>
            </a:r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000" b="1" dirty="0">
              <a:solidFill>
                <a:schemeClr val="accent1"/>
              </a:solidFill>
              <a:latin typeface="Times New Roman" panose="02020603050405020304" pitchFamily="18" charset="0"/>
              <a:ea typeface="IBM Plex Mono"/>
              <a:cs typeface="Times New Roman" panose="02020603050405020304" pitchFamily="18" charset="0"/>
              <a:sym typeface="IBM Plex Mono"/>
            </a:endParaRPr>
          </a:p>
        </p:txBody>
      </p:sp>
      <p:sp>
        <p:nvSpPr>
          <p:cNvPr id="129" name="Google Shape;129;p26"/>
          <p:cNvSpPr txBox="1"/>
          <p:nvPr/>
        </p:nvSpPr>
        <p:spPr>
          <a:xfrm>
            <a:off x="4010026" y="2250869"/>
            <a:ext cx="4972050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dirty="0"/>
              <a:t>-</a:t>
            </a:r>
            <a:r>
              <a:rPr lang="ru-RU" dirty="0" smtClean="0"/>
              <a:t> </a:t>
            </a:r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и заинтересованность наставляемых в участии в мероприятиях, связанных с наставнической деятельностью; </a:t>
            </a:r>
            <a:endParaRPr lang="ru-RU" sz="20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-степень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наставляемыми полученных от наставника знаний, умений и опыта в повседневной жизни, активная гражданская позиция. </a:t>
            </a:r>
            <a:endParaRPr sz="2000" b="1" dirty="0">
              <a:solidFill>
                <a:schemeClr val="accent1"/>
              </a:solidFill>
              <a:latin typeface="Times New Roman" panose="02020603050405020304" pitchFamily="18" charset="0"/>
              <a:ea typeface="IBM Plex Mono"/>
              <a:cs typeface="Times New Roman" panose="02020603050405020304" pitchFamily="18" charset="0"/>
              <a:sym typeface="IBM Plex Mono"/>
            </a:endParaRPr>
          </a:p>
        </p:txBody>
      </p:sp>
      <p:sp>
        <p:nvSpPr>
          <p:cNvPr id="131" name="Google Shape;131;p26"/>
          <p:cNvSpPr txBox="1"/>
          <p:nvPr/>
        </p:nvSpPr>
        <p:spPr>
          <a:xfrm>
            <a:off x="0" y="1137732"/>
            <a:ext cx="3895725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2800" dirty="0">
                <a:solidFill>
                  <a:srgbClr val="4370B7"/>
                </a:solidFill>
              </a:rPr>
              <a:t>Управление реализацией </a:t>
            </a:r>
            <a:r>
              <a:rPr lang="ru-RU" sz="2800" dirty="0" smtClean="0">
                <a:solidFill>
                  <a:srgbClr val="4370B7"/>
                </a:solidFill>
              </a:rPr>
              <a:t>практики</a:t>
            </a:r>
          </a:p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Для оценки эффективности внедрения наставничества выделялись следующие критерии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50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"/>
            <a:ext cx="914400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3"/>
          <p:cNvSpPr txBox="1"/>
          <p:nvPr/>
        </p:nvSpPr>
        <p:spPr>
          <a:xfrm>
            <a:off x="360000" y="4680000"/>
            <a:ext cx="3675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10</a:t>
            </a:r>
            <a:endParaRPr sz="100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201" name="Google Shape;201;p33"/>
          <p:cNvCxnSpPr/>
          <p:nvPr/>
        </p:nvCxnSpPr>
        <p:spPr>
          <a:xfrm>
            <a:off x="288000" y="4570650"/>
            <a:ext cx="8555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Прямоугольник 11"/>
          <p:cNvSpPr/>
          <p:nvPr/>
        </p:nvSpPr>
        <p:spPr>
          <a:xfrm>
            <a:off x="515007" y="147147"/>
            <a:ext cx="4204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Метод десант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251" y="830785"/>
            <a:ext cx="4546851" cy="3636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6386" y="0"/>
            <a:ext cx="4550979" cy="2680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5583" y="2511972"/>
            <a:ext cx="3832899" cy="2410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3"/>
            <a:ext cx="9144003" cy="51434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Google Shape;216;p34"/>
          <p:cNvCxnSpPr/>
          <p:nvPr/>
        </p:nvCxnSpPr>
        <p:spPr>
          <a:xfrm>
            <a:off x="288000" y="4570650"/>
            <a:ext cx="8555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669" y="128747"/>
            <a:ext cx="4171103" cy="2719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370" y="2575034"/>
            <a:ext cx="4027340" cy="24490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2614" y="152401"/>
            <a:ext cx="4381689" cy="2401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24175" y="2301766"/>
            <a:ext cx="4284245" cy="27011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3"/>
            <a:ext cx="9144003" cy="51434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Google Shape;216;p34"/>
          <p:cNvCxnSpPr/>
          <p:nvPr/>
        </p:nvCxnSpPr>
        <p:spPr>
          <a:xfrm>
            <a:off x="288000" y="4570650"/>
            <a:ext cx="8555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Прямоугольник 5"/>
          <p:cNvSpPr/>
          <p:nvPr/>
        </p:nvSpPr>
        <p:spPr>
          <a:xfrm>
            <a:off x="199698" y="166029"/>
            <a:ext cx="74203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КВН МОЛОДЫХ ПЕДАГОГОВ  БОЛЕЕ 20-ЛЕТ ТРАДИЦИОННО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125" y="872360"/>
            <a:ext cx="4834758" cy="3930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2924" y="553669"/>
            <a:ext cx="3972910" cy="250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9862" y="2494893"/>
            <a:ext cx="4204138" cy="2648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6613"/>
            <a:ext cx="914400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2"/>
          <p:cNvSpPr txBox="1"/>
          <p:nvPr/>
        </p:nvSpPr>
        <p:spPr>
          <a:xfrm>
            <a:off x="360000" y="2930780"/>
            <a:ext cx="8669700" cy="1874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800"/>
              </a:spcBef>
              <a:spcAft>
                <a:spcPts val="1500"/>
              </a:spcAft>
            </a:pPr>
            <a:endParaRPr sz="8200" dirty="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90" name="Google Shape;190;p32"/>
          <p:cNvSpPr txBox="1"/>
          <p:nvPr/>
        </p:nvSpPr>
        <p:spPr>
          <a:xfrm>
            <a:off x="360000" y="4680000"/>
            <a:ext cx="3675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9</a:t>
            </a:r>
            <a:endParaRPr sz="100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191" name="Google Shape;191;p32"/>
          <p:cNvCxnSpPr/>
          <p:nvPr/>
        </p:nvCxnSpPr>
        <p:spPr>
          <a:xfrm>
            <a:off x="288000" y="4570650"/>
            <a:ext cx="8555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0205" y="220719"/>
            <a:ext cx="4403836" cy="3174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0469" y="1765738"/>
            <a:ext cx="4603531" cy="312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6613"/>
            <a:ext cx="914400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2"/>
          <p:cNvSpPr txBox="1"/>
          <p:nvPr/>
        </p:nvSpPr>
        <p:spPr>
          <a:xfrm>
            <a:off x="360000" y="2930780"/>
            <a:ext cx="8669700" cy="1874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800"/>
              </a:spcBef>
              <a:spcAft>
                <a:spcPts val="1500"/>
              </a:spcAft>
            </a:pPr>
            <a:endParaRPr sz="8200" dirty="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90" name="Google Shape;190;p32"/>
          <p:cNvSpPr txBox="1"/>
          <p:nvPr/>
        </p:nvSpPr>
        <p:spPr>
          <a:xfrm>
            <a:off x="360000" y="4680000"/>
            <a:ext cx="3675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9</a:t>
            </a:r>
            <a:endParaRPr sz="100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191" name="Google Shape;191;p32"/>
          <p:cNvCxnSpPr/>
          <p:nvPr/>
        </p:nvCxnSpPr>
        <p:spPr>
          <a:xfrm>
            <a:off x="288000" y="4570650"/>
            <a:ext cx="8555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598" y="0"/>
            <a:ext cx="4049487" cy="2369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6385" y="2147053"/>
            <a:ext cx="4427107" cy="2870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4172" y="457200"/>
            <a:ext cx="3861800" cy="4430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6613"/>
            <a:ext cx="914400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2"/>
          <p:cNvSpPr txBox="1"/>
          <p:nvPr/>
        </p:nvSpPr>
        <p:spPr>
          <a:xfrm>
            <a:off x="360000" y="2930780"/>
            <a:ext cx="8669700" cy="1874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800"/>
              </a:spcBef>
              <a:spcAft>
                <a:spcPts val="1500"/>
              </a:spcAft>
            </a:pPr>
            <a:endParaRPr sz="8200" dirty="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90" name="Google Shape;190;p32"/>
          <p:cNvSpPr txBox="1"/>
          <p:nvPr/>
        </p:nvSpPr>
        <p:spPr>
          <a:xfrm>
            <a:off x="360000" y="4680000"/>
            <a:ext cx="3675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9</a:t>
            </a:r>
            <a:endParaRPr sz="100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191" name="Google Shape;191;p32"/>
          <p:cNvCxnSpPr/>
          <p:nvPr/>
        </p:nvCxnSpPr>
        <p:spPr>
          <a:xfrm>
            <a:off x="288000" y="4570650"/>
            <a:ext cx="8555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934" y="364860"/>
            <a:ext cx="4246556" cy="441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5476" y="325820"/>
            <a:ext cx="3752193" cy="443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6613"/>
            <a:ext cx="914400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2"/>
          <p:cNvSpPr txBox="1"/>
          <p:nvPr/>
        </p:nvSpPr>
        <p:spPr>
          <a:xfrm>
            <a:off x="360000" y="2930780"/>
            <a:ext cx="8669700" cy="1874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800"/>
              </a:spcBef>
              <a:spcAft>
                <a:spcPts val="1500"/>
              </a:spcAft>
            </a:pPr>
            <a:endParaRPr sz="8200" dirty="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90" name="Google Shape;190;p32"/>
          <p:cNvSpPr txBox="1"/>
          <p:nvPr/>
        </p:nvSpPr>
        <p:spPr>
          <a:xfrm>
            <a:off x="360000" y="4680000"/>
            <a:ext cx="3675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9</a:t>
            </a:r>
            <a:endParaRPr sz="100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191" name="Google Shape;191;p32"/>
          <p:cNvCxnSpPr/>
          <p:nvPr/>
        </p:nvCxnSpPr>
        <p:spPr>
          <a:xfrm>
            <a:off x="288000" y="4570650"/>
            <a:ext cx="8555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61848"/>
            <a:ext cx="3705582" cy="2369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657" y="2558845"/>
            <a:ext cx="3797156" cy="2412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1890" y="861848"/>
            <a:ext cx="5055476" cy="367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6613"/>
            <a:ext cx="914400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2"/>
          <p:cNvSpPr txBox="1"/>
          <p:nvPr/>
        </p:nvSpPr>
        <p:spPr>
          <a:xfrm>
            <a:off x="360000" y="2930780"/>
            <a:ext cx="8669700" cy="1874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800"/>
              </a:spcBef>
              <a:spcAft>
                <a:spcPts val="1500"/>
              </a:spcAft>
            </a:pPr>
            <a:endParaRPr sz="8200" dirty="0">
              <a:solidFill>
                <a:schemeClr val="dk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90" name="Google Shape;190;p32"/>
          <p:cNvSpPr txBox="1"/>
          <p:nvPr/>
        </p:nvSpPr>
        <p:spPr>
          <a:xfrm>
            <a:off x="360000" y="4680000"/>
            <a:ext cx="3675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9</a:t>
            </a:r>
            <a:endParaRPr sz="100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191" name="Google Shape;191;p32"/>
          <p:cNvCxnSpPr/>
          <p:nvPr/>
        </p:nvCxnSpPr>
        <p:spPr>
          <a:xfrm>
            <a:off x="288000" y="4570650"/>
            <a:ext cx="8555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1696" y="2619382"/>
            <a:ext cx="4372303" cy="2524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146" y="966199"/>
            <a:ext cx="4561488" cy="33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50677" y="154462"/>
            <a:ext cx="4256688" cy="2642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3910" y="124704"/>
            <a:ext cx="914400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6"/>
          <p:cNvSpPr txBox="1"/>
          <p:nvPr/>
        </p:nvSpPr>
        <p:spPr>
          <a:xfrm>
            <a:off x="5094390" y="187033"/>
            <a:ext cx="376324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Недостаток времени</a:t>
            </a:r>
            <a:r>
              <a:rPr lang="ru-RU" sz="1800" dirty="0" smtClean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: иногда у наставника может не хватать времени на работу с новым педагогом. связи с перегрузкой по не хватки </a:t>
            </a:r>
            <a:r>
              <a:rPr lang="ru-RU" sz="1800" dirty="0" err="1" smtClean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педкадров</a:t>
            </a:r>
            <a:endParaRPr sz="1800" dirty="0">
              <a:solidFill>
                <a:schemeClr val="lt2"/>
              </a:solidFill>
              <a:latin typeface="Times New Roman" panose="02020603050405020304" pitchFamily="18" charset="0"/>
              <a:ea typeface="IBM Plex Mono"/>
              <a:cs typeface="Times New Roman" panose="02020603050405020304" pitchFamily="18" charset="0"/>
              <a:sym typeface="IBM Plex Mono"/>
            </a:endParaRPr>
          </a:p>
        </p:txBody>
      </p:sp>
      <p:sp>
        <p:nvSpPr>
          <p:cNvPr id="118" name="Google Shape;118;p26"/>
          <p:cNvSpPr/>
          <p:nvPr/>
        </p:nvSpPr>
        <p:spPr>
          <a:xfrm>
            <a:off x="4886100" y="657129"/>
            <a:ext cx="153900" cy="1539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algn="ctr"/>
            <a:endParaRPr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119" name="Google Shape;119;p26"/>
          <p:cNvSpPr txBox="1"/>
          <p:nvPr/>
        </p:nvSpPr>
        <p:spPr>
          <a:xfrm>
            <a:off x="360000" y="360000"/>
            <a:ext cx="1626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000" dirty="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Проблема</a:t>
            </a:r>
          </a:p>
        </p:txBody>
      </p:sp>
      <p:sp>
        <p:nvSpPr>
          <p:cNvPr id="120" name="Google Shape;120;p26"/>
          <p:cNvSpPr txBox="1"/>
          <p:nvPr/>
        </p:nvSpPr>
        <p:spPr>
          <a:xfrm>
            <a:off x="5183626" y="1357359"/>
            <a:ext cx="372756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600" dirty="0" smtClean="0">
                <a:solidFill>
                  <a:schemeClr val="dk1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Если </a:t>
            </a:r>
            <a:r>
              <a:rPr lang="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молодой педагог не имеет мотивации к обучению и развитию</a:t>
            </a:r>
            <a:r>
              <a:rPr lang="ru" sz="1600" dirty="0" smtClean="0">
                <a:solidFill>
                  <a:schemeClr val="dk1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,то наставничество может быть неэффективным. </a:t>
            </a:r>
            <a:endParaRPr sz="1600" dirty="0">
              <a:solidFill>
                <a:schemeClr val="lt2"/>
              </a:solidFill>
              <a:latin typeface="Times New Roman" panose="02020603050405020304" pitchFamily="18" charset="0"/>
              <a:ea typeface="IBM Plex Mono"/>
              <a:cs typeface="Times New Roman" panose="02020603050405020304" pitchFamily="18" charset="0"/>
              <a:sym typeface="IBM Plex Mono"/>
            </a:endParaRPr>
          </a:p>
        </p:txBody>
      </p:sp>
      <p:sp>
        <p:nvSpPr>
          <p:cNvPr id="121" name="Google Shape;121;p26"/>
          <p:cNvSpPr/>
          <p:nvPr/>
        </p:nvSpPr>
        <p:spPr>
          <a:xfrm>
            <a:off x="4899588" y="1624958"/>
            <a:ext cx="153900" cy="1539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algn="ctr"/>
            <a:endParaRPr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122" name="Google Shape;122;p26"/>
          <p:cNvSpPr txBox="1"/>
          <p:nvPr/>
        </p:nvSpPr>
        <p:spPr>
          <a:xfrm>
            <a:off x="5147946" y="2412802"/>
            <a:ext cx="376324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Недостаток знаний у наставника</a:t>
            </a:r>
            <a:r>
              <a:rPr lang="ru-RU" sz="1600" dirty="0" smtClean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: если наставник не имеет достаточного опыта, то он не сумеет помочь молодому педагогу.</a:t>
            </a:r>
            <a:endParaRPr sz="1600" dirty="0">
              <a:solidFill>
                <a:schemeClr val="lt2"/>
              </a:solidFill>
              <a:latin typeface="Times New Roman" panose="02020603050405020304" pitchFamily="18" charset="0"/>
              <a:ea typeface="IBM Plex Mono"/>
              <a:cs typeface="Times New Roman" panose="02020603050405020304" pitchFamily="18" charset="0"/>
              <a:sym typeface="IBM Plex Mono"/>
            </a:endParaRPr>
          </a:p>
        </p:txBody>
      </p:sp>
      <p:sp>
        <p:nvSpPr>
          <p:cNvPr id="123" name="Google Shape;123;p26"/>
          <p:cNvSpPr/>
          <p:nvPr/>
        </p:nvSpPr>
        <p:spPr>
          <a:xfrm>
            <a:off x="4886100" y="2668157"/>
            <a:ext cx="153900" cy="1539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algn="ctr"/>
            <a:endParaRPr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124" name="Google Shape;124;p26"/>
          <p:cNvSpPr txBox="1"/>
          <p:nvPr/>
        </p:nvSpPr>
        <p:spPr>
          <a:xfrm>
            <a:off x="360000" y="4680000"/>
            <a:ext cx="3675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2</a:t>
            </a:r>
            <a:endParaRPr sz="100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125" name="Google Shape;125;p26"/>
          <p:cNvCxnSpPr/>
          <p:nvPr/>
        </p:nvCxnSpPr>
        <p:spPr>
          <a:xfrm>
            <a:off x="5040000" y="4570650"/>
            <a:ext cx="380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" name="Google Shape;129;p26"/>
          <p:cNvSpPr txBox="1"/>
          <p:nvPr/>
        </p:nvSpPr>
        <p:spPr>
          <a:xfrm>
            <a:off x="5147946" y="3368616"/>
            <a:ext cx="372756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Неправильная организация работы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если работа с новым сотрудником не организована правильно, то это может привести к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неэффективнои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̆ работе наставника и нового сотрудника. </a:t>
            </a:r>
            <a:endParaRPr sz="1600" dirty="0">
              <a:solidFill>
                <a:schemeClr val="lt2"/>
              </a:solidFill>
              <a:latin typeface="Times New Roman" panose="02020603050405020304" pitchFamily="18" charset="0"/>
              <a:ea typeface="IBM Plex Mono"/>
              <a:cs typeface="Times New Roman" panose="02020603050405020304" pitchFamily="18" charset="0"/>
              <a:sym typeface="IBM Plex Mono"/>
            </a:endParaRPr>
          </a:p>
        </p:txBody>
      </p:sp>
      <p:sp>
        <p:nvSpPr>
          <p:cNvPr id="130" name="Google Shape;130;p26"/>
          <p:cNvSpPr/>
          <p:nvPr/>
        </p:nvSpPr>
        <p:spPr>
          <a:xfrm>
            <a:off x="4891950" y="3865257"/>
            <a:ext cx="153900" cy="1539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algn="ctr"/>
            <a:endParaRPr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131" name="Google Shape;131;p26"/>
          <p:cNvSpPr txBox="1"/>
          <p:nvPr/>
        </p:nvSpPr>
        <p:spPr>
          <a:xfrm>
            <a:off x="233757" y="895993"/>
            <a:ext cx="3973858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2800" b="1" dirty="0">
                <a:solidFill>
                  <a:srgbClr val="4370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Проблемное поле реализации практики</a:t>
            </a:r>
            <a:r>
              <a:rPr lang="ru-RU" sz="2800" dirty="0">
                <a:solidFill>
                  <a:srgbClr val="4370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800" dirty="0">
              <a:solidFill>
                <a:srgbClr val="4370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rgbClr val="4370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реализации наставничества можно столкнуться с некоторыми проблемными полями:</a:t>
            </a:r>
            <a:endParaRPr lang="ru-RU" sz="2800" dirty="0">
              <a:solidFill>
                <a:srgbClr val="5559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830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3"/>
            <a:ext cx="914400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7"/>
          <p:cNvSpPr txBox="1"/>
          <p:nvPr/>
        </p:nvSpPr>
        <p:spPr>
          <a:xfrm>
            <a:off x="360000" y="360000"/>
            <a:ext cx="1626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 dirty="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Целевые установки</a:t>
            </a:r>
            <a:endParaRPr sz="1000"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40" name="Google Shape;140;p27"/>
          <p:cNvSpPr txBox="1"/>
          <p:nvPr/>
        </p:nvSpPr>
        <p:spPr>
          <a:xfrm>
            <a:off x="4572005" y="2960664"/>
            <a:ext cx="43953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800" dirty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   </a:t>
            </a:r>
            <a:endParaRPr sz="1800" dirty="0">
              <a:solidFill>
                <a:schemeClr val="lt2"/>
              </a:solidFill>
              <a:latin typeface="Times New Roman" panose="02020603050405020304" pitchFamily="18" charset="0"/>
              <a:ea typeface="IBM Plex Mono"/>
              <a:cs typeface="Times New Roman" panose="02020603050405020304" pitchFamily="18" charset="0"/>
              <a:sym typeface="IBM Plex Mono"/>
            </a:endParaRPr>
          </a:p>
        </p:txBody>
      </p:sp>
      <p:cxnSp>
        <p:nvCxnSpPr>
          <p:cNvPr id="142" name="Google Shape;142;p27"/>
          <p:cNvCxnSpPr/>
          <p:nvPr/>
        </p:nvCxnSpPr>
        <p:spPr>
          <a:xfrm>
            <a:off x="5040000" y="4570650"/>
            <a:ext cx="380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3" name="Google Shape;143;p27"/>
          <p:cNvSpPr txBox="1"/>
          <p:nvPr/>
        </p:nvSpPr>
        <p:spPr>
          <a:xfrm>
            <a:off x="5040000" y="4680000"/>
            <a:ext cx="12006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 dirty="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КОММЕНТАРИЙ</a:t>
            </a:r>
            <a:endParaRPr sz="1000"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45" name="Google Shape;145;p27"/>
          <p:cNvSpPr txBox="1"/>
          <p:nvPr/>
        </p:nvSpPr>
        <p:spPr>
          <a:xfrm>
            <a:off x="1021976" y="633846"/>
            <a:ext cx="7945382" cy="442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buClrTx/>
              <a:defRPr/>
            </a:pPr>
            <a:r>
              <a:rPr lang="ru-RU" sz="2400" b="1" dirty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Цель:  </a:t>
            </a:r>
            <a:endParaRPr lang="ru-RU" sz="2400" b="1" dirty="0" smtClean="0">
              <a:solidFill>
                <a:schemeClr val="lt2"/>
              </a:solidFill>
              <a:latin typeface="Times New Roman" panose="02020603050405020304" pitchFamily="18" charset="0"/>
              <a:ea typeface="IBM Plex Mono"/>
              <a:cs typeface="Times New Roman" panose="02020603050405020304" pitchFamily="18" charset="0"/>
              <a:sym typeface="IBM Plex Mono"/>
            </a:endParaRPr>
          </a:p>
          <a:p>
            <a:pPr lvl="0">
              <a:buClrTx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оказание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помощи </a:t>
            </a:r>
            <a:r>
              <a:rPr lang="ru-RU" sz="2400" dirty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молодому специалисту в его профессиональном становлении</a:t>
            </a:r>
          </a:p>
          <a:p>
            <a:pPr lvl="0">
              <a:buClrTx/>
              <a:defRPr/>
            </a:pPr>
            <a:r>
              <a:rPr lang="ru-RU" sz="2400" dirty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                       </a:t>
            </a:r>
          </a:p>
          <a:p>
            <a:pPr lvl="0">
              <a:buClrTx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создание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условий </a:t>
            </a:r>
            <a:r>
              <a:rPr lang="ru-RU" sz="2400" dirty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для самореализации и приобретения практических     навыков необходимых для педагогической </a:t>
            </a:r>
            <a:r>
              <a:rPr lang="ru-RU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деятельности основанное на доверии и </a:t>
            </a:r>
            <a:r>
              <a:rPr lang="ru-RU" sz="24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партнерстве</a:t>
            </a:r>
          </a:p>
          <a:p>
            <a:pPr lvl="0">
              <a:buClrTx/>
              <a:defRPr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buClrTx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профессионально-адаптированного, компетентного молодого педагога-практика. </a:t>
            </a:r>
          </a:p>
          <a:p>
            <a:pPr>
              <a:lnSpc>
                <a:spcPct val="90000"/>
              </a:lnSpc>
            </a:pPr>
            <a:endParaRPr sz="2600"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9" name="Google Shape;121;p26"/>
          <p:cNvSpPr/>
          <p:nvPr/>
        </p:nvSpPr>
        <p:spPr>
          <a:xfrm>
            <a:off x="691430" y="1147721"/>
            <a:ext cx="153900" cy="1539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algn="ctr"/>
            <a:endParaRPr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10" name="Google Shape;121;p26"/>
          <p:cNvSpPr/>
          <p:nvPr/>
        </p:nvSpPr>
        <p:spPr>
          <a:xfrm>
            <a:off x="768380" y="2280922"/>
            <a:ext cx="153900" cy="1539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algn="ctr"/>
            <a:endParaRPr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11" name="Google Shape;121;p26"/>
          <p:cNvSpPr/>
          <p:nvPr/>
        </p:nvSpPr>
        <p:spPr>
          <a:xfrm>
            <a:off x="818228" y="3712205"/>
            <a:ext cx="153900" cy="1539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algn="ctr"/>
            <a:endParaRPr>
              <a:latin typeface="Jost Medium"/>
              <a:ea typeface="Jost Medium"/>
              <a:cs typeface="Jost Medium"/>
              <a:sym typeface="Jos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46226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3"/>
            <a:ext cx="914400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7"/>
          <p:cNvSpPr txBox="1"/>
          <p:nvPr/>
        </p:nvSpPr>
        <p:spPr>
          <a:xfrm>
            <a:off x="828338" y="436944"/>
            <a:ext cx="8117508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ru-RU" sz="2000" dirty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 </a:t>
            </a:r>
            <a:r>
              <a:rPr lang="ru-RU" sz="2000" b="1" dirty="0" smtClean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Задачи:</a:t>
            </a:r>
          </a:p>
          <a:p>
            <a:pPr algn="just"/>
            <a:endParaRPr lang="ru-RU" sz="2000" dirty="0" smtClean="0">
              <a:solidFill>
                <a:schemeClr val="lt2"/>
              </a:solidFill>
              <a:latin typeface="Times New Roman" panose="02020603050405020304" pitchFamily="18" charset="0"/>
              <a:ea typeface="IBM Plex Mono"/>
              <a:cs typeface="Times New Roman" panose="02020603050405020304" pitchFamily="18" charset="0"/>
              <a:sym typeface="IBM Plex Mono"/>
            </a:endParaRPr>
          </a:p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помочь</a:t>
            </a:r>
            <a:r>
              <a:rPr lang="ru-RU" sz="2000" dirty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 в личностной и социально-педагогической адаптации; </a:t>
            </a:r>
          </a:p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способствовать</a:t>
            </a:r>
            <a:r>
              <a:rPr lang="ru-RU" sz="2000" dirty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 развитию профессионального мышления и готовности к инновационным преобразованиям; </a:t>
            </a:r>
          </a:p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предупредить</a:t>
            </a:r>
            <a:r>
              <a:rPr lang="ru-RU" sz="2000" dirty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 наиболее типичные ошибки, противоречия и затруднения в организации учебных занятий с детьми и поиск возможных путей их преодоления; </a:t>
            </a:r>
          </a:p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стимулировать</a:t>
            </a:r>
            <a:r>
              <a:rPr lang="ru-RU" sz="2000" dirty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 развитие индивидуального стиля творческой деятельности; </a:t>
            </a:r>
          </a:p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способствовать</a:t>
            </a:r>
            <a:r>
              <a:rPr lang="ru-RU" sz="2000" dirty="0">
                <a:solidFill>
                  <a:schemeClr val="lt2"/>
                </a:solidFill>
                <a:latin typeface="Times New Roman" panose="02020603050405020304" pitchFamily="18" charset="0"/>
                <a:ea typeface="IBM Plex Mono"/>
                <a:cs typeface="Times New Roman" panose="02020603050405020304" pitchFamily="18" charset="0"/>
                <a:sym typeface="IBM Plex Mono"/>
              </a:rPr>
              <a:t> формированию уверенности в своём профессиональном росте. </a:t>
            </a:r>
            <a:endParaRPr lang="ru-RU" sz="2000" dirty="0" smtClean="0">
              <a:solidFill>
                <a:schemeClr val="lt2"/>
              </a:solidFill>
              <a:latin typeface="Times New Roman" panose="02020603050405020304" pitchFamily="18" charset="0"/>
              <a:ea typeface="IBM Plex Mono"/>
              <a:cs typeface="Times New Roman" panose="02020603050405020304" pitchFamily="18" charset="0"/>
              <a:sym typeface="IBM Plex Mono"/>
            </a:endParaRPr>
          </a:p>
        </p:txBody>
      </p:sp>
      <p:sp>
        <p:nvSpPr>
          <p:cNvPr id="139" name="Google Shape;139;p27"/>
          <p:cNvSpPr txBox="1"/>
          <p:nvPr/>
        </p:nvSpPr>
        <p:spPr>
          <a:xfrm>
            <a:off x="360000" y="360000"/>
            <a:ext cx="1626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 dirty="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Целевые установки</a:t>
            </a:r>
            <a:endParaRPr sz="1000"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142" name="Google Shape;142;p27"/>
          <p:cNvCxnSpPr/>
          <p:nvPr/>
        </p:nvCxnSpPr>
        <p:spPr>
          <a:xfrm>
            <a:off x="5040000" y="4570650"/>
            <a:ext cx="380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138;p27"/>
          <p:cNvSpPr/>
          <p:nvPr/>
        </p:nvSpPr>
        <p:spPr>
          <a:xfrm>
            <a:off x="517219" y="1158688"/>
            <a:ext cx="153900" cy="1539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14" name="Google Shape;138;p27"/>
          <p:cNvSpPr/>
          <p:nvPr/>
        </p:nvSpPr>
        <p:spPr>
          <a:xfrm>
            <a:off x="517219" y="2034736"/>
            <a:ext cx="153900" cy="1539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15" name="Google Shape;138;p27"/>
          <p:cNvSpPr/>
          <p:nvPr/>
        </p:nvSpPr>
        <p:spPr>
          <a:xfrm>
            <a:off x="517219" y="1504725"/>
            <a:ext cx="153900" cy="1539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16" name="Google Shape;138;p27"/>
          <p:cNvSpPr/>
          <p:nvPr/>
        </p:nvSpPr>
        <p:spPr>
          <a:xfrm>
            <a:off x="517219" y="2982151"/>
            <a:ext cx="153900" cy="1539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17" name="Google Shape;138;p27"/>
          <p:cNvSpPr/>
          <p:nvPr/>
        </p:nvSpPr>
        <p:spPr>
          <a:xfrm>
            <a:off x="517219" y="3600673"/>
            <a:ext cx="153900" cy="1539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ost Medium"/>
              <a:ea typeface="Jost Medium"/>
              <a:cs typeface="Jost Medium"/>
              <a:sym typeface="Jos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7040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9427" y="-74917"/>
            <a:ext cx="914400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5"/>
          <p:cNvSpPr txBox="1"/>
          <p:nvPr/>
        </p:nvSpPr>
        <p:spPr>
          <a:xfrm>
            <a:off x="360000" y="360000"/>
            <a:ext cx="1626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 dirty="0" smtClean="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Ресурсы</a:t>
            </a:r>
            <a:endParaRPr sz="1000"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09" name="Google Shape;109;p25"/>
          <p:cNvSpPr txBox="1"/>
          <p:nvPr/>
        </p:nvSpPr>
        <p:spPr>
          <a:xfrm>
            <a:off x="360000" y="4680000"/>
            <a:ext cx="3675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 dirty="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6</a:t>
            </a:r>
            <a:endParaRPr sz="1000"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110" name="Google Shape;110;p25"/>
          <p:cNvCxnSpPr/>
          <p:nvPr/>
        </p:nvCxnSpPr>
        <p:spPr>
          <a:xfrm>
            <a:off x="288000" y="4570650"/>
            <a:ext cx="8555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Прямоугольник 1"/>
          <p:cNvSpPr/>
          <p:nvPr/>
        </p:nvSpPr>
        <p:spPr>
          <a:xfrm>
            <a:off x="2334126" y="715096"/>
            <a:ext cx="52698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ресурсы реализации практики: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локальный нормативный, распорядительный ресурс: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721721"/>
              </p:ext>
            </p:extLst>
          </p:nvPr>
        </p:nvGraphicFramePr>
        <p:xfrm>
          <a:off x="360000" y="1303900"/>
          <a:ext cx="8349874" cy="3219814"/>
        </p:xfrm>
        <a:graphic>
          <a:graphicData uri="http://schemas.openxmlformats.org/drawingml/2006/table">
            <a:tbl>
              <a:tblPr/>
              <a:tblGrid>
                <a:gridCol w="1610590"/>
                <a:gridCol w="1650567"/>
                <a:gridCol w="393386"/>
                <a:gridCol w="4695331"/>
              </a:tblGrid>
              <a:tr h="722574">
                <a:tc rowSpan="5">
                  <a:txBody>
                    <a:bodyPr/>
                    <a:lstStyle/>
                    <a:p>
                      <a:pPr marL="67945" marR="6159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Положения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1400" b="1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67945" marR="6159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системе наставничества  педагогических работников</a:t>
                      </a:r>
                      <a:endParaRPr lang="ru-RU" sz="1400" dirty="0">
                        <a:effectLst/>
                      </a:endParaRPr>
                    </a:p>
                  </a:txBody>
                  <a:tcPr marL="23622" marR="236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МБОУ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Тээдинская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СОШ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им.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В.Б.Кара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-Сала</a:t>
                      </a:r>
                      <a:endParaRPr lang="ru-RU" sz="1400" dirty="0">
                        <a:effectLst/>
                      </a:endParaRPr>
                    </a:p>
                  </a:txBody>
                  <a:tcPr marL="23622" marR="236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</a:endParaRPr>
                    </a:p>
                  </a:txBody>
                  <a:tcPr marL="23622" marR="236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https://school-teeli.rtyva.ru/wp-content/uploads/2022/05/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положение.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pdf</a:t>
                      </a:r>
                      <a:endParaRPr lang="en-US" sz="1400" dirty="0">
                        <a:effectLst/>
                      </a:endParaRPr>
                    </a:p>
                  </a:txBody>
                  <a:tcPr marL="23622" marR="23622" marT="0" marB="0" anchor="ctr">
                    <a:lnL w="95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51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3622" marR="236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3622" marR="236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3622" marR="236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3622" marR="23622" marT="0" marB="0" anchor="ctr">
                    <a:lnL w="95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57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3622" marR="236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МБОУ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Кызыл—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Дагская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СОШ</a:t>
                      </a:r>
                      <a:endParaRPr lang="ru-RU" sz="1400" dirty="0">
                        <a:effectLst/>
                      </a:endParaRPr>
                    </a:p>
                  </a:txBody>
                  <a:tcPr marL="23622" marR="236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</a:endParaRPr>
                    </a:p>
                  </a:txBody>
                  <a:tcPr marL="23622" marR="236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https://school-kyzyl-dag.rtyva.ru/wp-content/uploads/2024/11/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Положение-о-наставничестве.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pdf</a:t>
                      </a:r>
                      <a:endParaRPr lang="en-US" sz="1400" dirty="0">
                        <a:effectLst/>
                      </a:endParaRPr>
                    </a:p>
                  </a:txBody>
                  <a:tcPr marL="23622" marR="23622" marT="0" marB="0" anchor="ctr">
                    <a:lnL w="95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57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3622" marR="236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МБОУ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Шуйская СОШ</a:t>
                      </a:r>
                      <a:endParaRPr lang="ru-RU" sz="1400" dirty="0">
                        <a:effectLst/>
                      </a:endParaRPr>
                    </a:p>
                  </a:txBody>
                  <a:tcPr marL="23622" marR="236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</a:endParaRPr>
                    </a:p>
                  </a:txBody>
                  <a:tcPr marL="23622" marR="236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https://school-shui.rtyva.ru/wp-content/uploads/2022/05/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ПОЛОЖЕНИЕ-о-наставничестве-1.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docx</a:t>
                      </a:r>
                      <a:endParaRPr lang="en-US" sz="1400" dirty="0">
                        <a:effectLst/>
                      </a:endParaRPr>
                    </a:p>
                  </a:txBody>
                  <a:tcPr marL="23622" marR="23622" marT="0" marB="0" anchor="ctr">
                    <a:lnL w="95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57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3622" marR="236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МБОУ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Хемчикская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СОШ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им.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А.А.Кунзук</a:t>
                      </a:r>
                      <a:endParaRPr lang="ru-RU" sz="1400" dirty="0">
                        <a:effectLst/>
                      </a:endParaRPr>
                    </a:p>
                  </a:txBody>
                  <a:tcPr marL="23622" marR="236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</a:endParaRPr>
                    </a:p>
                  </a:txBody>
                  <a:tcPr marL="23622" marR="23622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https://school-hemchik.rtyva.ru/wp-content/uploads/2022/05/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Положение-о-наставничестве.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pdf</a:t>
                      </a:r>
                      <a:endParaRPr lang="en-US" sz="1400" dirty="0">
                        <a:effectLst/>
                      </a:endParaRPr>
                    </a:p>
                  </a:txBody>
                  <a:tcPr marL="23622" marR="23622" marT="0" marB="0" anchor="ctr">
                    <a:lnL w="95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6488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/>
          <p:nvPr/>
        </p:nvSpPr>
        <p:spPr>
          <a:xfrm>
            <a:off x="360000" y="360000"/>
            <a:ext cx="1626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endParaRPr sz="1000"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3" name="Google Shape;153;p28"/>
          <p:cNvSpPr txBox="1"/>
          <p:nvPr/>
        </p:nvSpPr>
        <p:spPr>
          <a:xfrm>
            <a:off x="218209" y="623455"/>
            <a:ext cx="42575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2000" dirty="0" smtClean="0">
                <a:solidFill>
                  <a:srgbClr val="4370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4370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oogle Shape;13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"/>
            <a:ext cx="9144003" cy="51434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019653"/>
              </p:ext>
            </p:extLst>
          </p:nvPr>
        </p:nvGraphicFramePr>
        <p:xfrm>
          <a:off x="338698" y="1261666"/>
          <a:ext cx="8521699" cy="298820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76322"/>
                <a:gridCol w="1326911"/>
                <a:gridCol w="1601919"/>
                <a:gridCol w="1583579"/>
                <a:gridCol w="1816484"/>
                <a:gridCol w="1816484"/>
              </a:tblGrid>
              <a:tr h="285073">
                <a:tc>
                  <a:txBody>
                    <a:bodyPr/>
                    <a:lstStyle/>
                    <a:p>
                      <a:pPr marL="6794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Критерий</a:t>
                      </a:r>
                      <a:endParaRPr lang="ru-RU" sz="1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организация</a:t>
                      </a:r>
                      <a:endParaRPr lang="ru-RU" sz="1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lang="en-US" sz="1000" b="1" spc="-5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31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</a:t>
                      </a:r>
                      <a:endParaRPr lang="ru-RU" sz="1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604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информации</a:t>
                      </a:r>
                      <a:endParaRPr lang="ru-RU" sz="1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084">
                <a:tc rowSpan="5">
                  <a:txBody>
                    <a:bodyPr/>
                    <a:lstStyle/>
                    <a:p>
                      <a:pPr marL="67945" algn="ctr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67945" algn="ctr">
                        <a:lnSpc>
                          <a:spcPts val="123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реализации </a:t>
                      </a:r>
                      <a:r>
                        <a:rPr lang="ru-RU" sz="1400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 </a:t>
                      </a:r>
                      <a:r>
                        <a:rPr lang="ru-RU" sz="1400" spc="-26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модели</a:t>
                      </a:r>
                      <a:r>
                        <a:rPr lang="ru-RU" sz="14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наставничества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67945" marR="6223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утвержденных </a:t>
                      </a:r>
                      <a:r>
                        <a:rPr lang="ru-RU" sz="1400" spc="-26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</a:t>
                      </a:r>
                      <a:r>
                        <a:rPr lang="ru-RU" sz="1400" b="1" spc="28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наставничества</a:t>
                      </a:r>
                      <a:r>
                        <a:rPr lang="ru-RU" sz="1400" b="1" spc="-26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1" spc="25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</a:t>
                      </a:r>
                      <a:r>
                        <a:rPr lang="ru-RU" sz="1400" b="1" spc="25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400" spc="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различным</a:t>
                      </a:r>
                    </a:p>
                    <a:p>
                      <a:pPr marL="67945" algn="ctr">
                        <a:lnSpc>
                          <a:spcPts val="1185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формам</a:t>
                      </a:r>
                      <a:r>
                        <a:rPr lang="en-US" sz="1400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наставничества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7310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310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310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</a:t>
                      </a:r>
                      <a:r>
                        <a:rPr lang="ru-RU" sz="13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Тээлинская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им. 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В.Б.Кара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-Сала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«учитель– учитель»;</a:t>
                      </a:r>
                    </a:p>
                    <a:p>
                      <a:pPr marL="6731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https://school-teeli.rtyva.ru/wp-content/uploads/2022/05/программа.pdf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74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«учитель– учитель»;</a:t>
                      </a:r>
                    </a:p>
                    <a:p>
                      <a:pPr marL="6731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Кызыл-</a:t>
                      </a:r>
                      <a:r>
                        <a:rPr lang="ru-RU" sz="13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Дагская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«учитель– учитель»;</a:t>
                      </a:r>
                    </a:p>
                    <a:p>
                      <a:pPr marL="6731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https://school-kyzyl-dag.rtyva.ru/wp-content/uploads/2022/05/Программа.docx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0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Шуйская СОШ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«учитель– учитель»;</a:t>
                      </a:r>
                    </a:p>
                    <a:p>
                      <a:pPr marL="6731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https://school-shui.rtyva.ru/wp-content/uploads/2022/05/ПОЛОЖЕНИЕ-о-наставничестве-1.docx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1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</a:t>
                      </a:r>
                      <a:r>
                        <a:rPr lang="ru-RU" sz="13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Хемчикская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им. 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А.А.Кунзук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«учитель– учитель»;</a:t>
                      </a:r>
                    </a:p>
                    <a:p>
                      <a:pPr marL="6731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https</a:t>
                      </a: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://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school</a:t>
                      </a: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hemchik</a:t>
                      </a: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rtyva</a:t>
                      </a: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</a:t>
                      </a: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wp</a:t>
                      </a: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content</a:t>
                      </a: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uploads</a:t>
                      </a: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/2022/05/20220520_110515.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pdf</a:t>
                      </a:r>
                      <a:endParaRPr lang="ru-RU" sz="1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20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8"/>
          <p:cNvPicPr preferRelativeResize="0"/>
          <p:nvPr/>
        </p:nvPicPr>
        <p:blipFill rotWithShape="1">
          <a:blip r:embed="rId3">
            <a:alphaModFix/>
          </a:blip>
          <a:srcRect l="7257" r="7265"/>
          <a:stretch/>
        </p:blipFill>
        <p:spPr>
          <a:xfrm>
            <a:off x="3384777" y="46025"/>
            <a:ext cx="5759227" cy="505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8"/>
          <p:cNvSpPr txBox="1"/>
          <p:nvPr/>
        </p:nvSpPr>
        <p:spPr>
          <a:xfrm>
            <a:off x="315310" y="231227"/>
            <a:ext cx="4256690" cy="473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2400" b="1" dirty="0">
                <a:solidFill>
                  <a:srgbClr val="4370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реализации практики:</a:t>
            </a:r>
          </a:p>
          <a:p>
            <a:pPr marL="457155" indent="-457155">
              <a:buFontTx/>
              <a:buChar char="-"/>
            </a:pP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Определены и назначены наставники;</a:t>
            </a:r>
          </a:p>
          <a:p>
            <a:pPr marL="457155" indent="-457155">
              <a:buFontTx/>
              <a:buChar char="-"/>
            </a:pP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Состоялись  рефлексивные  сборы молодых педагогов и наставников; </a:t>
            </a:r>
          </a:p>
          <a:p>
            <a:pPr marL="457155" indent="-457155">
              <a:buFontTx/>
              <a:buChar char="-"/>
            </a:pP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методического  месячника, открытые уроки, </a:t>
            </a:r>
            <a:r>
              <a:rPr lang="ru-RU" sz="1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взаимопосещение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уроков,</a:t>
            </a:r>
          </a:p>
          <a:p>
            <a:pPr marL="457155" indent="-457155">
              <a:buFontTx/>
              <a:buChar char="-"/>
            </a:pP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Внеклассных мероприятий, КВН молодых педагогов;</a:t>
            </a:r>
          </a:p>
          <a:p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педагогическое проектирование: увидели дефициты, выбрали для освоения  педагогическую технологию,  проанализировали среду -  оказание методической среды</a:t>
            </a:r>
          </a:p>
          <a:p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 индивидуальных  планов самообразования</a:t>
            </a: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8938" y="126124"/>
            <a:ext cx="4635062" cy="5017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7879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9"/>
          <p:cNvPicPr preferRelativeResize="0"/>
          <p:nvPr/>
        </p:nvPicPr>
        <p:blipFill rotWithShape="1">
          <a:blip r:embed="rId3">
            <a:alphaModFix/>
          </a:blip>
          <a:srcRect t="12490" b="12490"/>
          <a:stretch/>
        </p:blipFill>
        <p:spPr>
          <a:xfrm>
            <a:off x="4610550" y="2571750"/>
            <a:ext cx="4457876" cy="25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9"/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4610550" y="120950"/>
            <a:ext cx="4457876" cy="245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0"/>
            <a:ext cx="914400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9"/>
          <p:cNvSpPr txBox="1"/>
          <p:nvPr/>
        </p:nvSpPr>
        <p:spPr>
          <a:xfrm>
            <a:off x="360000" y="360000"/>
            <a:ext cx="1626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" sz="1000" dirty="0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Участники</a:t>
            </a:r>
            <a:endParaRPr sz="1000" dirty="0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64" name="Google Shape;164;p29"/>
          <p:cNvSpPr txBox="1"/>
          <p:nvPr/>
        </p:nvSpPr>
        <p:spPr>
          <a:xfrm>
            <a:off x="154458" y="513888"/>
            <a:ext cx="4144273" cy="354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endParaRPr lang="ru-RU" sz="2400" b="1" dirty="0" smtClean="0">
              <a:solidFill>
                <a:srgbClr val="0070C0"/>
              </a:solidFill>
              <a:latin typeface="Times New Roman" pitchFamily="18" charset="0"/>
              <a:ea typeface="IBM Plex Mono"/>
              <a:cs typeface="Times New Roman" pitchFamily="18" charset="0"/>
              <a:sym typeface="IBM Plex Mono"/>
            </a:endParaRPr>
          </a:p>
          <a:p>
            <a:pPr>
              <a:lnSpc>
                <a:spcPct val="90000"/>
              </a:lnSpc>
            </a:pPr>
            <a:endParaRPr lang="ru-RU" sz="2400" b="1" dirty="0">
              <a:solidFill>
                <a:srgbClr val="0070C0"/>
              </a:solidFill>
              <a:latin typeface="Times New Roman" pitchFamily="18" charset="0"/>
              <a:ea typeface="IBM Plex Mono"/>
              <a:cs typeface="Times New Roman" pitchFamily="18" charset="0"/>
              <a:sym typeface="IBM Plex Mono"/>
            </a:endParaRPr>
          </a:p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ea typeface="IBM Plex Mono"/>
                <a:cs typeface="Times New Roman" pitchFamily="18" charset="0"/>
                <a:sym typeface="IBM Plex Mono"/>
              </a:rPr>
              <a:t>  Участники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IBM Plex Mono"/>
                <a:cs typeface="Times New Roman" pitchFamily="18" charset="0"/>
                <a:sym typeface="IBM Plex Mono"/>
              </a:rPr>
              <a:t>реализации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ea typeface="IBM Plex Mono"/>
                <a:cs typeface="Times New Roman" pitchFamily="18" charset="0"/>
                <a:sym typeface="IBM Plex Mono"/>
              </a:rPr>
              <a:t>практики: </a:t>
            </a:r>
          </a:p>
          <a:p>
            <a:pPr>
              <a:lnSpc>
                <a:spcPct val="90000"/>
              </a:lnSpc>
            </a:pPr>
            <a:endParaRPr lang="ru-RU" sz="2000" dirty="0" smtClean="0">
              <a:solidFill>
                <a:srgbClr val="0070C0"/>
              </a:solidFill>
              <a:latin typeface="Times New Roman" pitchFamily="18" charset="0"/>
              <a:ea typeface="IBM Plex Mono"/>
              <a:cs typeface="Times New Roman" pitchFamily="18" charset="0"/>
              <a:sym typeface="IBM Plex Mono"/>
            </a:endParaRP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IBM Plex Mono"/>
                <a:cs typeface="Times New Roman" pitchFamily="18" charset="0"/>
                <a:sym typeface="IBM Plex Mono"/>
              </a:rPr>
              <a:t>Члены ММС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IBM Plex Mono"/>
                <a:cs typeface="Times New Roman" pitchFamily="18" charset="0"/>
                <a:sym typeface="IBM Plex Mono"/>
              </a:rPr>
              <a:t>Наставники - 12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IBM Plex Mono"/>
                <a:cs typeface="Times New Roman" pitchFamily="18" charset="0"/>
                <a:sym typeface="IBM Plex Mono"/>
              </a:rPr>
              <a:t>Молодые педагоги -22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solidFill>
                  <a:srgbClr val="0070C0"/>
                </a:solidFill>
              </a:rPr>
              <a:t>количество </a:t>
            </a:r>
            <a:r>
              <a:rPr lang="ru-RU" sz="2000" dirty="0">
                <a:solidFill>
                  <a:srgbClr val="0070C0"/>
                </a:solidFill>
              </a:rPr>
              <a:t>молодых специалистов, имеющих стаж </a:t>
            </a:r>
            <a:r>
              <a:rPr lang="ru-RU" sz="2000" dirty="0" smtClean="0">
                <a:solidFill>
                  <a:srgbClr val="0070C0"/>
                </a:solidFill>
              </a:rPr>
              <a:t>работы </a:t>
            </a:r>
            <a:r>
              <a:rPr lang="ru-RU" sz="2000" dirty="0">
                <a:solidFill>
                  <a:srgbClr val="0070C0"/>
                </a:solidFill>
              </a:rPr>
              <a:t>до 3 лет (</a:t>
            </a:r>
            <a:r>
              <a:rPr lang="ru-RU" sz="2000" dirty="0" smtClean="0">
                <a:solidFill>
                  <a:srgbClr val="0070C0"/>
                </a:solidFill>
              </a:rPr>
              <a:t>2022 </a:t>
            </a:r>
            <a:r>
              <a:rPr lang="ru-RU" sz="2000" dirty="0">
                <a:solidFill>
                  <a:srgbClr val="0070C0"/>
                </a:solidFill>
              </a:rPr>
              <a:t>год – 5,3 %, </a:t>
            </a:r>
            <a:r>
              <a:rPr lang="ru-RU" sz="2000" dirty="0" smtClean="0">
                <a:solidFill>
                  <a:srgbClr val="0070C0"/>
                </a:solidFill>
              </a:rPr>
              <a:t>2024 </a:t>
            </a:r>
            <a:r>
              <a:rPr lang="ru-RU" sz="2000" dirty="0">
                <a:solidFill>
                  <a:srgbClr val="0070C0"/>
                </a:solidFill>
              </a:rPr>
              <a:t>год – 6,1 %, )</a:t>
            </a:r>
            <a:endParaRPr sz="2000" dirty="0">
              <a:solidFill>
                <a:srgbClr val="0070C0"/>
              </a:solidFill>
              <a:latin typeface="Times New Roman" pitchFamily="18" charset="0"/>
              <a:ea typeface="IBM Plex Mono"/>
              <a:cs typeface="Times New Roman" pitchFamily="18" charset="0"/>
              <a:sym typeface="IBM Plex Mono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1491" y="157654"/>
            <a:ext cx="4456386" cy="2354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8428" y="2515927"/>
            <a:ext cx="4645573" cy="2449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 Т—Ж. Темная">
  <a:themeElements>
    <a:clrScheme name="Simple Dark">
      <a:dk1>
        <a:srgbClr val="000000"/>
      </a:dk1>
      <a:lt1>
        <a:srgbClr val="C1EDFF"/>
      </a:lt1>
      <a:dk2>
        <a:srgbClr val="FFF5C2"/>
      </a:dk2>
      <a:lt2>
        <a:srgbClr val="000000"/>
      </a:lt2>
      <a:accent1>
        <a:srgbClr val="F0ECE5"/>
      </a:accent1>
      <a:accent2>
        <a:srgbClr val="A9EDC9"/>
      </a:accent2>
      <a:accent3>
        <a:srgbClr val="000000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2765</TotalTime>
  <Words>1092</Words>
  <Application>Microsoft Office PowerPoint</Application>
  <PresentationFormat>Экран (16:9)</PresentationFormat>
  <Paragraphs>179</Paragraphs>
  <Slides>28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28</vt:i4>
      </vt:variant>
    </vt:vector>
  </HeadingPairs>
  <TitlesOfParts>
    <vt:vector size="49" baseType="lpstr">
      <vt:lpstr>Arial</vt:lpstr>
      <vt:lpstr>IBM Plex Mono</vt:lpstr>
      <vt:lpstr>Calibri</vt:lpstr>
      <vt:lpstr>Verdana</vt:lpstr>
      <vt:lpstr>XO Oriel</vt:lpstr>
      <vt:lpstr>Corbel</vt:lpstr>
      <vt:lpstr>DejaVu Sans</vt:lpstr>
      <vt:lpstr>MS UI Gothic</vt:lpstr>
      <vt:lpstr>Wingdings</vt:lpstr>
      <vt:lpstr>Times New Roman</vt:lpstr>
      <vt:lpstr>Wingdings 2</vt:lpstr>
      <vt:lpstr>Jost Medium</vt:lpstr>
      <vt:lpstr>Symbol</vt:lpstr>
      <vt:lpstr>Gill Sans MT</vt:lpstr>
      <vt:lpstr>Tinos</vt:lpstr>
      <vt:lpstr> Т—Ж. Темная</vt:lpstr>
      <vt:lpstr>Солнцестояние</vt:lpstr>
      <vt:lpstr>1_Солнцестояние</vt:lpstr>
      <vt:lpstr>2_Солнцестояние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Калдар-оол Алефтина Дорбет-ооловна</vt:lpstr>
      <vt:lpstr>Презентация PowerPoint</vt:lpstr>
      <vt:lpstr>Кужугет Ольга Болат-ооловна</vt:lpstr>
      <vt:lpstr>Кужугет Ольга Болат-ооловна</vt:lpstr>
      <vt:lpstr>Анай-оол Анна Маадыровна</vt:lpstr>
      <vt:lpstr>Севек Жанна Чкаловна</vt:lpstr>
      <vt:lpstr>Презентация PowerPoint</vt:lpstr>
      <vt:lpstr>Хертек Сайлык Семеновна</vt:lpstr>
      <vt:lpstr>Достижения молодого педагога Севек Аганак Оюн-ооловича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Урана Куулар</dc:creator>
  <cp:lastModifiedBy>1</cp:lastModifiedBy>
  <cp:revision>97</cp:revision>
  <dcterms:modified xsi:type="dcterms:W3CDTF">2025-04-30T01:13:16Z</dcterms:modified>
</cp:coreProperties>
</file>