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31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4" userDrawn="1">
          <p15:clr>
            <a:srgbClr val="A4A3A4"/>
          </p15:clr>
        </p15:guide>
        <p15:guide id="2" pos="619" userDrawn="1">
          <p15:clr>
            <a:srgbClr val="A4A3A4"/>
          </p15:clr>
        </p15:guide>
        <p15:guide id="3" orient="horz" pos="23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E2E6"/>
    <a:srgbClr val="394D89"/>
    <a:srgbClr val="B4546B"/>
    <a:srgbClr val="556EB3"/>
    <a:srgbClr val="E5ECF7"/>
    <a:srgbClr val="CF91A0"/>
    <a:srgbClr val="A03B47"/>
    <a:srgbClr val="9E455A"/>
    <a:srgbClr val="3E5290"/>
    <a:srgbClr val="8F9F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6437" autoAdjust="0"/>
  </p:normalViewPr>
  <p:slideViewPr>
    <p:cSldViewPr snapToGrid="0">
      <p:cViewPr varScale="1">
        <p:scale>
          <a:sx n="59" d="100"/>
          <a:sy n="59" d="100"/>
        </p:scale>
        <p:origin x="162" y="42"/>
      </p:cViewPr>
      <p:guideLst>
        <p:guide orient="horz" pos="1344"/>
        <p:guide pos="619"/>
        <p:guide orient="horz" pos="2364"/>
      </p:guideLst>
    </p:cSldViewPr>
  </p:slideViewPr>
  <p:outlineViewPr>
    <p:cViewPr>
      <p:scale>
        <a:sx n="33" d="100"/>
        <a:sy n="33" d="100"/>
      </p:scale>
      <p:origin x="246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2C2F58-D215-4CC7-AD4D-FC17FB7843B1}" type="datetimeFigureOut">
              <a:rPr lang="ru-RU" smtClean="0"/>
              <a:pPr/>
              <a:t>26.09.2022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265097-A64C-47AF-ACA0-4407E010FA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3614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560B8-80A5-4CA5-A9B1-B13943DC77C4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3838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88D9-7289-45B2-BCD1-FA49CBB88F3F}" type="datetime1">
              <a:rPr lang="ru-RU" smtClean="0"/>
              <a:pPr/>
              <a:t>26.09.2022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AFEEC-CDC8-4D85-9336-65DF057AB9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104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9ECF7-8F48-4C4F-8AFE-F58125D08C81}" type="datetime1">
              <a:rPr lang="ru-RU" smtClean="0"/>
              <a:pPr/>
              <a:t>26.09.2022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AFEEC-CDC8-4D85-9336-65DF057AB9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2230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170F1-A153-4FA3-9AE3-3DBAC5FD0617}" type="datetime1">
              <a:rPr lang="ru-RU" smtClean="0"/>
              <a:pPr/>
              <a:t>26.09.2022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AFEEC-CDC8-4D85-9336-65DF057AB9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15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4E7DF-5974-48B0-974B-D869FFFC6C6D}" type="datetime1">
              <a:rPr lang="ru-RU" smtClean="0"/>
              <a:pPr/>
              <a:t>26.09.2022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AFEEC-CDC8-4D85-9336-65DF057AB9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9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1D475-7155-4E39-8630-20F63E2082BA}" type="datetime1">
              <a:rPr lang="ru-RU" smtClean="0"/>
              <a:pPr/>
              <a:t>26.09.2022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AFEEC-CDC8-4D85-9336-65DF057AB9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4052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7B8E7-0E1C-4A93-A3C6-67ACA153699D}" type="datetime1">
              <a:rPr lang="ru-RU" smtClean="0"/>
              <a:pPr/>
              <a:t>26.09.2022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AFEEC-CDC8-4D85-9336-65DF057AB9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432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A39D0-EAF8-4AF2-B016-0BFC2E4A6E01}" type="datetime1">
              <a:rPr lang="ru-RU" smtClean="0"/>
              <a:pPr/>
              <a:t>26.09.2022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AFEEC-CDC8-4D85-9336-65DF057AB9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9008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04B6-09FA-4397-AD23-DC0C2349B6C3}" type="datetime1">
              <a:rPr lang="ru-RU" smtClean="0"/>
              <a:pPr/>
              <a:t>26.09.2022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AFEEC-CDC8-4D85-9336-65DF057AB9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5764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384C9-9773-4310-BCD9-3C0DF23F314A}" type="datetime1">
              <a:rPr lang="ru-RU" smtClean="0"/>
              <a:pPr/>
              <a:t>26.09.2022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AFEEC-CDC8-4D85-9336-65DF057AB9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89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D3F77-96DA-49EB-94BA-68FDBBB6FCBA}" type="datetime1">
              <a:rPr lang="ru-RU" smtClean="0"/>
              <a:pPr/>
              <a:t>26.09.2022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AFEEC-CDC8-4D85-9336-65DF057AB9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9722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CF533-8B31-46FD-801C-30D81CECD2D6}" type="datetime1">
              <a:rPr lang="ru-RU" smtClean="0"/>
              <a:pPr/>
              <a:t>26.09.2022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AFEEC-CDC8-4D85-9336-65DF057AB9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416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5BB18-50F0-41B1-A939-C58108EB4503}" type="datetime1">
              <a:rPr lang="ru-RU" smtClean="0"/>
              <a:pPr/>
              <a:t>26.09.2022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AFEEC-CDC8-4D85-9336-65DF057AB9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351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33"/>
          <p:cNvSpPr/>
          <p:nvPr/>
        </p:nvSpPr>
        <p:spPr>
          <a:xfrm>
            <a:off x="-153736" y="4025117"/>
            <a:ext cx="6308531" cy="289853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5741887" y="798042"/>
            <a:ext cx="6559008" cy="36276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5847741" y="4025117"/>
            <a:ext cx="6453154" cy="2898534"/>
          </a:xfrm>
          <a:prstGeom prst="rect">
            <a:avLst/>
          </a:prstGeom>
          <a:solidFill>
            <a:srgbClr val="F2E2E6"/>
          </a:solidFill>
          <a:ln>
            <a:solidFill>
              <a:srgbClr val="F2E2E6"/>
            </a:solidFill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-126748" y="761535"/>
            <a:ext cx="6308531" cy="3606207"/>
          </a:xfrm>
          <a:prstGeom prst="rect">
            <a:avLst/>
          </a:prstGeom>
          <a:solidFill>
            <a:srgbClr val="F2E2E6"/>
          </a:solidFill>
          <a:ln>
            <a:solidFill>
              <a:srgbClr val="F2E2E6"/>
            </a:solidFill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99059" y="298043"/>
            <a:ext cx="107244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spc="-150" dirty="0">
                <a:solidFill>
                  <a:srgbClr val="394D89"/>
                </a:solidFill>
                <a:latin typeface="Oswald" charset="-52"/>
              </a:rPr>
              <a:t>Мониторинг проведения внеурочных занятий «Разговоры о важном» 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AFEEC-CDC8-4D85-9336-65DF057AB90D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B4546B"/>
          </a:solidFill>
        </p:spPr>
        <p:txBody>
          <a:bodyPr wrap="square" rtlCol="0">
            <a:spAutoFit/>
          </a:bodyPr>
          <a:lstStyle/>
          <a:p>
            <a:endParaRPr lang="ru-RU" dirty="0">
              <a:solidFill>
                <a:srgbClr val="B4546B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7349" y="1096383"/>
            <a:ext cx="4860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C00000"/>
                </a:solidFill>
                <a:latin typeface="Oswald"/>
              </a:rPr>
              <a:t>1. </a:t>
            </a:r>
            <a:r>
              <a:rPr lang="ru-RU" dirty="0" smtClean="0">
                <a:solidFill>
                  <a:srgbClr val="C00000"/>
                </a:solidFill>
                <a:latin typeface="Oswald"/>
              </a:rPr>
              <a:t>ШКОЛЬНИКИ – анкета обратной связи</a:t>
            </a:r>
            <a:endParaRPr lang="ru-RU" dirty="0">
              <a:solidFill>
                <a:srgbClr val="C00000"/>
              </a:solidFill>
              <a:latin typeface="Oswald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3828" y="3068271"/>
            <a:ext cx="14910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394D89"/>
                </a:solidFill>
              </a:rPr>
              <a:t>3-4 класс</a:t>
            </a:r>
            <a:endParaRPr lang="ru-RU" dirty="0">
              <a:solidFill>
                <a:srgbClr val="394D89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310965" y="1106126"/>
            <a:ext cx="4860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Oswald"/>
              </a:rPr>
              <a:t>2. ПЕДАГОГИ – анкета обратной связи</a:t>
            </a:r>
            <a:endParaRPr lang="ru-RU" dirty="0">
              <a:solidFill>
                <a:srgbClr val="C00000"/>
              </a:solidFill>
              <a:latin typeface="Oswald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4340" r="4039" b="3457"/>
          <a:stretch/>
        </p:blipFill>
        <p:spPr>
          <a:xfrm>
            <a:off x="6358123" y="1553549"/>
            <a:ext cx="1636731" cy="1575154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386194" y="4367742"/>
            <a:ext cx="48607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Oswald"/>
              </a:rPr>
              <a:t>3. УПРАВЛЕНЦЫ – анкета обратной связи через информационный ресурс «Управление образованием»</a:t>
            </a:r>
            <a:endParaRPr lang="ru-RU" dirty="0">
              <a:solidFill>
                <a:srgbClr val="C00000"/>
              </a:solidFill>
              <a:latin typeface="Oswald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115737" y="2221016"/>
            <a:ext cx="373531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394D89"/>
                </a:solidFill>
                <a:latin typeface="Oswald"/>
              </a:rPr>
              <a:t>https://t.me/razgovory_o_vazhnom/347</a:t>
            </a:r>
            <a:endParaRPr lang="ru-RU" sz="1600" dirty="0">
              <a:solidFill>
                <a:srgbClr val="394D89"/>
              </a:solidFill>
              <a:latin typeface="Oswald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301841" y="4417540"/>
            <a:ext cx="4860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C00000"/>
                </a:solidFill>
                <a:latin typeface="Oswald"/>
              </a:rPr>
              <a:t>4</a:t>
            </a:r>
            <a:r>
              <a:rPr lang="ru-RU" dirty="0" smtClean="0">
                <a:solidFill>
                  <a:srgbClr val="C00000"/>
                </a:solidFill>
                <a:latin typeface="Oswald"/>
              </a:rPr>
              <a:t>. РОДИТЕЛИ – горячая линия</a:t>
            </a:r>
            <a:endParaRPr lang="ru-RU" dirty="0">
              <a:solidFill>
                <a:srgbClr val="C00000"/>
              </a:solidFill>
              <a:latin typeface="Oswald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56146" y="3066295"/>
            <a:ext cx="14910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394D89"/>
                </a:solidFill>
              </a:rPr>
              <a:t>5-9 </a:t>
            </a:r>
            <a:r>
              <a:rPr lang="ru-RU" dirty="0" smtClean="0">
                <a:solidFill>
                  <a:srgbClr val="394D89"/>
                </a:solidFill>
              </a:rPr>
              <a:t>класс</a:t>
            </a:r>
            <a:endParaRPr lang="ru-RU" dirty="0">
              <a:solidFill>
                <a:srgbClr val="394D89"/>
              </a:solidFill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66010" y="4312769"/>
            <a:ext cx="2166699" cy="2170317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5836" r="20734"/>
          <a:stretch/>
        </p:blipFill>
        <p:spPr>
          <a:xfrm>
            <a:off x="3911651" y="4852407"/>
            <a:ext cx="1087655" cy="1009791"/>
          </a:xfrm>
          <a:prstGeom prst="rect">
            <a:avLst/>
          </a:prstGeom>
        </p:spPr>
      </p:pic>
      <p:sp>
        <p:nvSpPr>
          <p:cNvPr id="40" name="Прямоугольник 39"/>
          <p:cNvSpPr/>
          <p:nvPr/>
        </p:nvSpPr>
        <p:spPr>
          <a:xfrm>
            <a:off x="1929304" y="5423127"/>
            <a:ext cx="182133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rgbClr val="394D89"/>
                </a:solidFill>
                <a:latin typeface="Oswald"/>
              </a:rPr>
              <a:t>https://iuo.ixora.ru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6975259" y="4982430"/>
            <a:ext cx="26452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394D89"/>
                </a:solidFill>
                <a:latin typeface="Oswald"/>
              </a:rPr>
              <a:t>8 (800) 200-91-85</a:t>
            </a:r>
            <a:endParaRPr lang="ru-RU" sz="2400" dirty="0">
              <a:solidFill>
                <a:srgbClr val="394D89"/>
              </a:solidFill>
              <a:latin typeface="Oswald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7349" y="3481948"/>
            <a:ext cx="54655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pc="-150" dirty="0">
                <a:solidFill>
                  <a:srgbClr val="394D89"/>
                </a:solidFill>
                <a:latin typeface="Oswald" charset="-52"/>
              </a:rPr>
              <a:t>Всероссийский конкурс проектных работ школьников по результатам внеурочных занятий «Разговоры о важном»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7609" y="2942607"/>
            <a:ext cx="5309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rgbClr val="C00000"/>
                </a:solidFill>
                <a:latin typeface="Oswald"/>
              </a:rPr>
              <a:t>+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358123" y="3481772"/>
            <a:ext cx="5244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pc="-150" dirty="0">
                <a:solidFill>
                  <a:srgbClr val="394D89"/>
                </a:solidFill>
                <a:latin typeface="Oswald" charset="-52"/>
              </a:rPr>
              <a:t>Всероссийский видеомарафон внеурочных занятий «Разговоры о важном»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956803" y="3098973"/>
            <a:ext cx="5309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rgbClr val="C00000"/>
                </a:solidFill>
                <a:latin typeface="Oswald"/>
              </a:rPr>
              <a:t>+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99059" y="6106244"/>
            <a:ext cx="56338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pc="-150" dirty="0">
                <a:solidFill>
                  <a:srgbClr val="394D89"/>
                </a:solidFill>
                <a:latin typeface="Oswald" charset="-52"/>
              </a:rPr>
              <a:t>Мониторинговые визиты в субъекты Российской Федерации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532237" y="5779222"/>
            <a:ext cx="5309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rgbClr val="C00000"/>
                </a:solidFill>
                <a:latin typeface="Oswald"/>
              </a:rPr>
              <a:t>+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005776" y="5507643"/>
            <a:ext cx="5309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rgbClr val="C00000"/>
                </a:solidFill>
                <a:latin typeface="Oswald"/>
              </a:rPr>
              <a:t>+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7019646" y="6113754"/>
            <a:ext cx="25446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pc="-150" dirty="0" smtClean="0">
                <a:solidFill>
                  <a:srgbClr val="394D89"/>
                </a:solidFill>
                <a:latin typeface="Oswald" charset="-52"/>
              </a:rPr>
              <a:t>Анализ социальных сетей</a:t>
            </a:r>
            <a:endParaRPr lang="ru-RU" spc="-150" dirty="0">
              <a:solidFill>
                <a:srgbClr val="394D89"/>
              </a:solidFill>
              <a:latin typeface="Oswald" charset="-52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928" y="1510059"/>
            <a:ext cx="1526645" cy="1519957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6146" y="1510059"/>
            <a:ext cx="1475749" cy="1572696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8468" y="1510059"/>
            <a:ext cx="1608483" cy="1556236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3693979" y="3059217"/>
            <a:ext cx="14910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394D89"/>
                </a:solidFill>
              </a:rPr>
              <a:t>10</a:t>
            </a:r>
            <a:r>
              <a:rPr lang="ru-RU" dirty="0" smtClean="0">
                <a:solidFill>
                  <a:srgbClr val="394D89"/>
                </a:solidFill>
              </a:rPr>
              <a:t>-11 </a:t>
            </a:r>
            <a:r>
              <a:rPr lang="ru-RU" dirty="0" smtClean="0">
                <a:solidFill>
                  <a:srgbClr val="394D89"/>
                </a:solidFill>
              </a:rPr>
              <a:t>класс</a:t>
            </a:r>
            <a:endParaRPr lang="ru-RU" dirty="0">
              <a:solidFill>
                <a:srgbClr val="394D89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284809" y="2965886"/>
            <a:ext cx="5309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solidFill>
                  <a:srgbClr val="C00000"/>
                </a:solidFill>
                <a:latin typeface="Oswald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1770435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2509</TotalTime>
  <Words>99</Words>
  <Application>Microsoft Office PowerPoint</Application>
  <PresentationFormat>Широкоэкранный</PresentationFormat>
  <Paragraphs>22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Oswald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Админ</cp:lastModifiedBy>
  <cp:revision>151</cp:revision>
  <dcterms:created xsi:type="dcterms:W3CDTF">2022-06-18T07:51:14Z</dcterms:created>
  <dcterms:modified xsi:type="dcterms:W3CDTF">2022-09-26T02:50:38Z</dcterms:modified>
</cp:coreProperties>
</file>